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8" r:id="rId12"/>
    <p:sldId id="272" r:id="rId13"/>
    <p:sldId id="267" r:id="rId14"/>
    <p:sldId id="270" r:id="rId15"/>
    <p:sldId id="271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C244"/>
    <a:srgbClr val="FFF2CC"/>
    <a:srgbClr val="5B9BD5"/>
    <a:srgbClr val="708BD3"/>
    <a:srgbClr val="6F8AD2"/>
    <a:srgbClr val="FFC801"/>
    <a:srgbClr val="F76557"/>
    <a:srgbClr val="FFB809"/>
    <a:srgbClr val="6BA3D4"/>
    <a:srgbClr val="447B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5" autoAdjust="0"/>
    <p:restoredTop sz="94660"/>
  </p:normalViewPr>
  <p:slideViewPr>
    <p:cSldViewPr snapToGrid="0">
      <p:cViewPr varScale="1">
        <p:scale>
          <a:sx n="77" d="100"/>
          <a:sy n="77" d="100"/>
        </p:scale>
        <p:origin x="68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D988B6-E9C2-4529-8724-6DDC3400CE76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8D7DA-19D7-4CF8-B700-16F56B830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07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8D7DA-19D7-4CF8-B700-16F56B83016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723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8D7DA-19D7-4CF8-B700-16F56B83016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610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8D7DA-19D7-4CF8-B700-16F56B83016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99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8D7DA-19D7-4CF8-B700-16F56B8301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704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8D7DA-19D7-4CF8-B700-16F56B8301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923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8D7DA-19D7-4CF8-B700-16F56B83016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0092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8D7DA-19D7-4CF8-B700-16F56B83016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64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8D7DA-19D7-4CF8-B700-16F56B83016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834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8D7DA-19D7-4CF8-B700-16F56B83016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96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8D7DA-19D7-4CF8-B700-16F56B83016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593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39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879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44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394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517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910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58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04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031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9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329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6E435-7AB8-4A23-872B-4A2976907AB3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6FB41-3591-4272-896D-CF84300FB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189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9.wdp"/><Relationship Id="rId7" Type="http://schemas.microsoft.com/office/2007/relationships/hdphoto" Target="../media/hdphoto1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microsoft.com/office/2007/relationships/hdphoto" Target="../media/hdphoto10.wdp"/><Relationship Id="rId4" Type="http://schemas.openxmlformats.org/officeDocument/2006/relationships/image" Target="../media/image17.png"/><Relationship Id="rId9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9.jpe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Relationship Id="rId9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fanamoozan.com/ldr-and-thermistor-rsistor/#:~:text=%D8%B7%D8%B1%D8%A7%D8%AD%DB%8C%20%D8%B4%D8%AF%D9%87%20%D8%A7%D9%86%D8%AF.-,%D9%86%D8%AD%D9%88%D9%87%20%D8%B9%D9%85%D9%84%DA%A9%D8%B1%D8%AF%20%D9%85%D9%82%D8%A7%D9%88%D9%85%D8%AA%20%D9%86%D9%88%D8%B1%DB%8C%20(LDR),%D8%A7%D9%81%D8%B2%D8%A7%DB%8C%D8%B4%20%D9%85%D9%82%D8%AF%D8%A7%D8%B1%20%D8%A7%D9%81%D8%B2%D8%A7%DB%8C%D8%B4%20%D9%85%DB%8C%20%D8%AF%D9%87%D8%AF" TargetMode="External"/><Relationship Id="rId5" Type="http://schemas.openxmlformats.org/officeDocument/2006/relationships/hyperlink" Target="https://irenx.ir/iot/esp-learn/esp32-board-with-arduino/#:~:text=%D9%85%D8%B1%D8%AD%D9%84%D9%87%201%3A%20%D8%A8%D8%B1%D8%AF%20ESP32%20%D8%AE%D9%88%D8%AF,%DA%A9%D8%AF%D8%A7%D9%85%20%D9%BE%D9%88%D8%B1%D8%AA%20%D9%88%D8%B5%D9%84%20%D8%B4%D8%AF%D9%87%20%D8%A7%D8%B3%D8%AA" TargetMode="External"/><Relationship Id="rId4" Type="http://schemas.microsoft.com/office/2007/relationships/hdphoto" Target="../media/hdphoto13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microsoft.com/office/2007/relationships/hdphoto" Target="../media/hdphoto3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microsoft.com/office/2007/relationships/hdphoto" Target="../media/hdphoto8.wdp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" y="0"/>
            <a:ext cx="12192000" cy="6858000"/>
            <a:chOff x="0" y="0"/>
            <a:chExt cx="12192000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3536950" y="2520950"/>
              <a:ext cx="5454650" cy="2120900"/>
            </a:xfrm>
            <a:prstGeom prst="rect">
              <a:avLst/>
            </a:prstGeom>
            <a:solidFill>
              <a:srgbClr val="FBF6F3"/>
            </a:solidFill>
            <a:ln>
              <a:solidFill>
                <a:srgbClr val="FBF6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074" name="Picture 2" descr="download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488" r="100000">
                        <a14:foregroundMark x1="44878" y1="20541" x2="44878" y2="205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4949" y="323396"/>
            <a:ext cx="1562100" cy="14097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2291683" y="2348879"/>
            <a:ext cx="7608635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2000" dirty="0">
                <a:cs typeface="B Nazanin" panose="00000400000000000000" pitchFamily="2" charset="-78"/>
              </a:rPr>
              <a:t> </a:t>
            </a:r>
            <a:r>
              <a:rPr lang="fa-IR" sz="2000" dirty="0">
                <a:cs typeface="B Nazanin" panose="00000400000000000000" pitchFamily="2" charset="-78"/>
              </a:rPr>
              <a:t> </a:t>
            </a:r>
            <a:endParaRPr lang="en-US" sz="2000" dirty="0">
              <a:cs typeface="B Nazanin" panose="00000400000000000000" pitchFamily="2" charset="-78"/>
            </a:endParaRPr>
          </a:p>
          <a:p>
            <a:pPr algn="ctr" rtl="1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Thesis:</a:t>
            </a:r>
          </a:p>
          <a:p>
            <a:pPr algn="ctr" rtl="1"/>
            <a:r>
              <a:rPr lang="en-US" sz="2000" dirty="0">
                <a:cs typeface="B Nazanin" panose="00000400000000000000" pitchFamily="2" charset="-78"/>
              </a:rPr>
              <a:t>Design and implementation of a warning system for approaching objects to the white cane of the blind</a:t>
            </a:r>
            <a:r>
              <a:rPr lang="ar-SA" sz="2000" dirty="0">
                <a:cs typeface="B Nazanin" panose="00000400000000000000" pitchFamily="2" charset="-78"/>
              </a:rPr>
              <a:t> </a:t>
            </a:r>
            <a:endParaRPr lang="en-US" sz="2000" dirty="0">
              <a:cs typeface="B Nazanin" panose="00000400000000000000" pitchFamily="2" charset="-78"/>
            </a:endParaRPr>
          </a:p>
          <a:p>
            <a:pPr algn="ctr" rtl="1"/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By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: </a:t>
            </a:r>
            <a:endParaRPr lang="fa-I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en-US" sz="2000" dirty="0">
                <a:cs typeface="B Nazanin" panose="00000400000000000000" pitchFamily="2" charset="-78"/>
              </a:rPr>
              <a:t>Sepehr , </a:t>
            </a:r>
            <a:r>
              <a:rPr lang="en-US" sz="2000" dirty="0" err="1">
                <a:cs typeface="B Nazanin" panose="00000400000000000000" pitchFamily="2" charset="-78"/>
              </a:rPr>
              <a:t>Borzabadi</a:t>
            </a:r>
            <a:r>
              <a:rPr lang="en-US" sz="2000" dirty="0">
                <a:cs typeface="B Nazanin" panose="00000400000000000000" pitchFamily="2" charset="-78"/>
              </a:rPr>
              <a:t> Farahani</a:t>
            </a:r>
            <a:endParaRPr lang="fa-IR" sz="2000" dirty="0">
              <a:cs typeface="B Nazanin" panose="00000400000000000000" pitchFamily="2" charset="-78"/>
            </a:endParaRPr>
          </a:p>
          <a:p>
            <a:pPr algn="ctr" rtl="1"/>
            <a:r>
              <a:rPr lang="en-US" sz="2000" dirty="0">
                <a:cs typeface="B Nazanin" panose="00000400000000000000" pitchFamily="2" charset="-78"/>
              </a:rPr>
              <a:t>972151039</a:t>
            </a:r>
            <a:endParaRPr lang="fa-IR" sz="2000" dirty="0">
              <a:cs typeface="B Nazanin" panose="00000400000000000000" pitchFamily="2" charset="-78"/>
            </a:endParaRPr>
          </a:p>
          <a:p>
            <a:pPr algn="ctr" rtl="1"/>
            <a:endParaRPr lang="fa-IR" sz="2000" dirty="0">
              <a:cs typeface="B Nazanin" panose="00000400000000000000" pitchFamily="2" charset="-78"/>
            </a:endParaRPr>
          </a:p>
          <a:p>
            <a:pPr algn="ctr" rtl="1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Supervisor</a:t>
            </a:r>
            <a:r>
              <a:rPr lang="en-US" sz="2000" dirty="0">
                <a:cs typeface="B Nazanin" panose="00000400000000000000" pitchFamily="2" charset="-78"/>
              </a:rPr>
              <a:t>: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algn="ctr" rtl="1"/>
            <a:r>
              <a:rPr lang="en-US" sz="2000" dirty="0" err="1">
                <a:cs typeface="B Nazanin" panose="00000400000000000000" pitchFamily="2" charset="-78"/>
              </a:rPr>
              <a:t>Ghaznavi-Ghoushchi</a:t>
            </a:r>
            <a:r>
              <a:rPr lang="en-US" sz="2000" dirty="0">
                <a:cs typeface="B Nazanin" panose="00000400000000000000" pitchFamily="2" charset="-78"/>
              </a:rPr>
              <a:t> , </a:t>
            </a:r>
            <a:r>
              <a:rPr lang="en-US" sz="2000" dirty="0" err="1">
                <a:cs typeface="B Nazanin" panose="00000400000000000000" pitchFamily="2" charset="-78"/>
              </a:rPr>
              <a:t>Mohamnmad</a:t>
            </a:r>
            <a:r>
              <a:rPr lang="en-US" sz="2000" dirty="0">
                <a:cs typeface="B Nazanin" panose="00000400000000000000" pitchFamily="2" charset="-78"/>
              </a:rPr>
              <a:t>-Bagher , Ph.D.</a:t>
            </a:r>
          </a:p>
        </p:txBody>
      </p:sp>
      <p:sp>
        <p:nvSpPr>
          <p:cNvPr id="9" name="Rectangle 8"/>
          <p:cNvSpPr/>
          <p:nvPr/>
        </p:nvSpPr>
        <p:spPr>
          <a:xfrm>
            <a:off x="3200400" y="1764104"/>
            <a:ext cx="5791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spcAft>
                <a:spcPts val="0"/>
              </a:spcAft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Times New Roman" panose="02020603050405020304" pitchFamily="18" charset="0"/>
                <a:cs typeface="B Titr" panose="00000700000000000000" pitchFamily="2" charset="-78"/>
              </a:rPr>
              <a:t>Faculty of Engineering and Technology</a:t>
            </a:r>
          </a:p>
          <a:p>
            <a:pPr algn="ctr" rtl="1">
              <a:spcAft>
                <a:spcPts val="0"/>
              </a:spcAft>
            </a:pP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Times New Roman" panose="02020603050405020304" pitchFamily="18" charset="0"/>
                <a:cs typeface="B Titr" panose="00000700000000000000" pitchFamily="2" charset="-78"/>
              </a:rPr>
              <a:t>Department of Electrical Engineering</a:t>
            </a:r>
          </a:p>
        </p:txBody>
      </p:sp>
      <p:sp>
        <p:nvSpPr>
          <p:cNvPr id="10" name="Rectangle 9"/>
          <p:cNvSpPr/>
          <p:nvPr/>
        </p:nvSpPr>
        <p:spPr>
          <a:xfrm>
            <a:off x="5279113" y="6266627"/>
            <a:ext cx="1633781" cy="4565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>
              <a:lnSpc>
                <a:spcPct val="150000"/>
              </a:lnSpc>
              <a:spcAft>
                <a:spcPts val="0"/>
              </a:spcAft>
            </a:pP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B Titr" panose="00000700000000000000" pitchFamily="2" charset="-78"/>
              </a:rPr>
              <a:t>Summer 2023</a:t>
            </a:r>
          </a:p>
        </p:txBody>
      </p:sp>
    </p:spTree>
    <p:extLst>
      <p:ext uri="{BB962C8B-B14F-4D97-AF65-F5344CB8AC3E}">
        <p14:creationId xmlns:p14="http://schemas.microsoft.com/office/powerpoint/2010/main" val="141164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 flipH="1">
            <a:off x="626629" y="628688"/>
            <a:ext cx="3419345" cy="842566"/>
          </a:xfrm>
          <a:prstGeom prst="roundRect">
            <a:avLst>
              <a:gd name="adj" fmla="val 36491"/>
            </a:avLst>
          </a:prstGeom>
          <a:solidFill>
            <a:srgbClr val="FFB809"/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0" vert="horz" wrap="square" lIns="15240" tIns="15240" rIns="15240" bIns="15240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The practical part of the project</a:t>
            </a:r>
            <a:endParaRPr lang="en-US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</p:txBody>
      </p:sp>
      <p:grpSp>
        <p:nvGrpSpPr>
          <p:cNvPr id="3" name="Group 2"/>
          <p:cNvGrpSpPr/>
          <p:nvPr/>
        </p:nvGrpSpPr>
        <p:grpSpPr>
          <a:xfrm flipH="1">
            <a:off x="281738" y="1008282"/>
            <a:ext cx="10434873" cy="1650143"/>
            <a:chOff x="1478378" y="1101021"/>
            <a:chExt cx="10434873" cy="1650143"/>
          </a:xfrm>
        </p:grpSpPr>
        <p:grpSp>
          <p:nvGrpSpPr>
            <p:cNvPr id="15" name="Group 14"/>
            <p:cNvGrpSpPr/>
            <p:nvPr/>
          </p:nvGrpSpPr>
          <p:grpSpPr>
            <a:xfrm>
              <a:off x="8023066" y="1731745"/>
              <a:ext cx="3890185" cy="388696"/>
              <a:chOff x="7931334" y="1950137"/>
              <a:chExt cx="3890185" cy="388696"/>
            </a:xfrm>
          </p:grpSpPr>
          <p:sp>
            <p:nvSpPr>
              <p:cNvPr id="9" name="Rounded Rectangle 8"/>
              <p:cNvSpPr/>
              <p:nvPr/>
            </p:nvSpPr>
            <p:spPr>
              <a:xfrm>
                <a:off x="7931334" y="2010228"/>
                <a:ext cx="3814812" cy="328605"/>
              </a:xfrm>
              <a:prstGeom prst="roundRect">
                <a:avLst/>
              </a:prstGeom>
              <a:solidFill>
                <a:srgbClr val="6BA3D4">
                  <a:alpha val="50196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8057282" y="1950137"/>
                <a:ext cx="3764237" cy="3755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rtl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kern="1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Calibri" panose="020F0502020204030204" pitchFamily="34" charset="0"/>
                    <a:ea typeface="Calibri" panose="020F0502020204030204" pitchFamily="34" charset="0"/>
                    <a:cs typeface="B Nazanin" panose="00000400000000000000" pitchFamily="2" charset="-78"/>
                  </a:rPr>
                  <a:t>1- Setting up and testing each section:</a:t>
                </a:r>
                <a:endParaRPr lang="en-US" sz="1400" kern="1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1478378" y="1101021"/>
              <a:ext cx="6746010" cy="1650143"/>
              <a:chOff x="1289692" y="1344813"/>
              <a:chExt cx="6746010" cy="1650143"/>
            </a:xfrm>
          </p:grpSpPr>
          <p:sp>
            <p:nvSpPr>
              <p:cNvPr id="6" name="Right Brace 5"/>
              <p:cNvSpPr/>
              <p:nvPr/>
            </p:nvSpPr>
            <p:spPr>
              <a:xfrm>
                <a:off x="7019702" y="1344813"/>
                <a:ext cx="1016000" cy="1650143"/>
              </a:xfrm>
              <a:prstGeom prst="rightBrace">
                <a:avLst>
                  <a:gd name="adj1" fmla="val 17619"/>
                  <a:gd name="adj2" fmla="val 50752"/>
                </a:avLst>
              </a:prstGeom>
              <a:ln>
                <a:solidFill>
                  <a:srgbClr val="447BA6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289692" y="1409394"/>
                <a:ext cx="6096000" cy="1311962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rabicParenR"/>
                </a:pPr>
                <a:r>
                  <a:rPr lang="en-US" sz="1400" kern="100" dirty="0"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Setting up esp32 board by </a:t>
                </a:r>
                <a:r>
                  <a:rPr lang="en-US" sz="1400" kern="100" dirty="0" err="1"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arduino</a:t>
                </a:r>
                <a:r>
                  <a:rPr lang="en-US" sz="1400" kern="100" dirty="0"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 software</a:t>
                </a:r>
              </a:p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rabicParenR"/>
                </a:pPr>
                <a:r>
                  <a:rPr lang="en-US" sz="1400" kern="100" dirty="0"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Setting up the ultrasonic sensor</a:t>
                </a:r>
              </a:p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rabicParenR"/>
                </a:pPr>
                <a:r>
                  <a:rPr lang="en-US" sz="1400" kern="100" dirty="0"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Setting up and testing </a:t>
                </a:r>
                <a:r>
                  <a:rPr lang="en-US" sz="1400" kern="100" dirty="0" err="1"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ldr</a:t>
                </a:r>
                <a:r>
                  <a:rPr lang="en-US" sz="1400" kern="100" dirty="0"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 resistance</a:t>
                </a:r>
              </a:p>
              <a:p>
                <a:pPr marL="342900" lvl="0" indent="-342900">
                  <a:lnSpc>
                    <a:spcPct val="107000"/>
                  </a:lnSpc>
                  <a:spcAft>
                    <a:spcPts val="800"/>
                  </a:spcAft>
                  <a:buFont typeface="+mj-lt"/>
                  <a:buAutoNum type="arabicParenR"/>
                </a:pPr>
                <a:r>
                  <a:rPr lang="en-US" sz="1400" kern="1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Setting up and testing </a:t>
                </a:r>
                <a:r>
                  <a:rPr lang="en-US" sz="1400" kern="100" dirty="0" err="1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bluetooth</a:t>
                </a:r>
                <a:endParaRPr lang="en-US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7" name="Group 46"/>
          <p:cNvGrpSpPr/>
          <p:nvPr/>
        </p:nvGrpSpPr>
        <p:grpSpPr>
          <a:xfrm>
            <a:off x="395143" y="5502876"/>
            <a:ext cx="3678612" cy="420595"/>
            <a:chOff x="5918349" y="3641530"/>
            <a:chExt cx="3545573" cy="369332"/>
          </a:xfrm>
        </p:grpSpPr>
        <p:sp>
          <p:nvSpPr>
            <p:cNvPr id="48" name="Rounded Rectangle 47"/>
            <p:cNvSpPr/>
            <p:nvPr/>
          </p:nvSpPr>
          <p:spPr>
            <a:xfrm>
              <a:off x="5918349" y="3674464"/>
              <a:ext cx="3545573" cy="328605"/>
            </a:xfrm>
            <a:prstGeom prst="roundRect">
              <a:avLst/>
            </a:prstGeom>
            <a:solidFill>
              <a:srgbClr val="6BA3D4">
                <a:alpha val="50196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5966335" y="3641530"/>
              <a:ext cx="313596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4- The software part of the project: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 flipH="1">
            <a:off x="372609" y="3966796"/>
            <a:ext cx="10555077" cy="1171009"/>
            <a:chOff x="2090091" y="3339285"/>
            <a:chExt cx="10555077" cy="1171009"/>
          </a:xfrm>
        </p:grpSpPr>
        <p:grpSp>
          <p:nvGrpSpPr>
            <p:cNvPr id="44" name="Group 43"/>
            <p:cNvGrpSpPr/>
            <p:nvPr/>
          </p:nvGrpSpPr>
          <p:grpSpPr>
            <a:xfrm>
              <a:off x="8888582" y="3690171"/>
              <a:ext cx="3756586" cy="455104"/>
              <a:chOff x="6779859" y="3600249"/>
              <a:chExt cx="6243467" cy="455104"/>
            </a:xfrm>
          </p:grpSpPr>
          <p:sp>
            <p:nvSpPr>
              <p:cNvPr id="45" name="Rounded Rectangle 44"/>
              <p:cNvSpPr/>
              <p:nvPr/>
            </p:nvSpPr>
            <p:spPr>
              <a:xfrm>
                <a:off x="7036819" y="3618137"/>
                <a:ext cx="5986507" cy="437216"/>
              </a:xfrm>
              <a:prstGeom prst="roundRect">
                <a:avLst/>
              </a:prstGeom>
              <a:solidFill>
                <a:srgbClr val="6BA3D4">
                  <a:alpha val="50196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779859" y="3600249"/>
                <a:ext cx="6206016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rtl="1"/>
                <a:r>
                  <a:rPr lang="en-US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B Nazanin" panose="00000400000000000000" pitchFamily="2" charset="-78"/>
                  </a:rPr>
                  <a:t>3- Assembly and placement of parts:</a:t>
                </a: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2090091" y="3339285"/>
              <a:ext cx="6877161" cy="1171009"/>
              <a:chOff x="1226457" y="1204685"/>
              <a:chExt cx="6814458" cy="1930400"/>
            </a:xfrm>
          </p:grpSpPr>
          <p:sp>
            <p:nvSpPr>
              <p:cNvPr id="54" name="Right Brace 53"/>
              <p:cNvSpPr/>
              <p:nvPr/>
            </p:nvSpPr>
            <p:spPr>
              <a:xfrm>
                <a:off x="7024915" y="1204685"/>
                <a:ext cx="1016000" cy="1930400"/>
              </a:xfrm>
              <a:prstGeom prst="rightBrace">
                <a:avLst>
                  <a:gd name="adj1" fmla="val 24697"/>
                  <a:gd name="adj2" fmla="val 50752"/>
                </a:avLst>
              </a:prstGeom>
              <a:ln>
                <a:solidFill>
                  <a:srgbClr val="447BA6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1226457" y="1351704"/>
                <a:ext cx="6096000" cy="1522103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342900" lvl="0" indent="-342900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Soldering</a:t>
                </a:r>
              </a:p>
              <a:p>
                <a:pPr marL="342900" lvl="0" indent="-342900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Installation and placement of system parts</a:t>
                </a:r>
              </a:p>
              <a:p>
                <a:pPr marL="342900" lvl="0" indent="-342900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Installing the device box on the cane</a:t>
                </a:r>
              </a:p>
            </p:txBody>
          </p:sp>
        </p:grpSp>
      </p:grpSp>
      <p:pic>
        <p:nvPicPr>
          <p:cNvPr id="4100" name="Picture 4" descr="blind_scan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2794" y="1068487"/>
            <a:ext cx="2661551" cy="20972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 7"/>
          <p:cNvGrpSpPr/>
          <p:nvPr/>
        </p:nvGrpSpPr>
        <p:grpSpPr>
          <a:xfrm flipH="1">
            <a:off x="371216" y="2523129"/>
            <a:ext cx="7870595" cy="1054136"/>
            <a:chOff x="4252685" y="3009239"/>
            <a:chExt cx="7870595" cy="1054136"/>
          </a:xfrm>
        </p:grpSpPr>
        <p:sp>
          <p:nvSpPr>
            <p:cNvPr id="67" name="Right Brace 66"/>
            <p:cNvSpPr/>
            <p:nvPr/>
          </p:nvSpPr>
          <p:spPr>
            <a:xfrm>
              <a:off x="6128960" y="3009239"/>
              <a:ext cx="1016000" cy="1054136"/>
            </a:xfrm>
            <a:prstGeom prst="rightBrace">
              <a:avLst>
                <a:gd name="adj1" fmla="val 17619"/>
                <a:gd name="adj2" fmla="val 50752"/>
              </a:avLst>
            </a:prstGeom>
            <a:ln>
              <a:solidFill>
                <a:srgbClr val="447BA6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7157559" y="3339344"/>
              <a:ext cx="4965721" cy="646597"/>
              <a:chOff x="7024915" y="3645959"/>
              <a:chExt cx="4965721" cy="378937"/>
            </a:xfrm>
          </p:grpSpPr>
          <p:sp>
            <p:nvSpPr>
              <p:cNvPr id="10" name="Rounded Rectangle 9"/>
              <p:cNvSpPr/>
              <p:nvPr/>
            </p:nvSpPr>
            <p:spPr>
              <a:xfrm>
                <a:off x="7024915" y="3675927"/>
                <a:ext cx="4965721" cy="348969"/>
              </a:xfrm>
              <a:prstGeom prst="roundRect">
                <a:avLst/>
              </a:prstGeom>
              <a:solidFill>
                <a:srgbClr val="6BA3D4">
                  <a:alpha val="50196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7123951" y="3645959"/>
                <a:ext cx="4866685" cy="3787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B Nazanin" panose="00000400000000000000" pitchFamily="2" charset="-78"/>
                  </a:rPr>
                  <a:t>2- Project programming section and equipment installation on the bread board:</a:t>
                </a:r>
              </a:p>
            </p:txBody>
          </p:sp>
        </p:grpSp>
        <p:sp>
          <p:nvSpPr>
            <p:cNvPr id="68" name="Rectangle 67"/>
            <p:cNvSpPr/>
            <p:nvPr/>
          </p:nvSpPr>
          <p:spPr>
            <a:xfrm>
              <a:off x="4252685" y="3168168"/>
              <a:ext cx="2341769" cy="655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lvl="0" indent="-342900">
                <a:lnSpc>
                  <a:spcPct val="107000"/>
                </a:lnSpc>
                <a:spcAft>
                  <a:spcPts val="800"/>
                </a:spcAft>
                <a:buFont typeface="+mj-lt"/>
                <a:buAutoNum type="arabicParenR"/>
              </a:pPr>
              <a:r>
                <a:rPr lang="en-US" sz="1400" kern="100" dirty="0"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software</a:t>
              </a:r>
            </a:p>
            <a:p>
              <a:pPr marL="342900" lvl="0" indent="-342900">
                <a:lnSpc>
                  <a:spcPct val="107000"/>
                </a:lnSpc>
                <a:spcAft>
                  <a:spcPts val="800"/>
                </a:spcAft>
                <a:buFont typeface="+mj-lt"/>
                <a:buAutoNum type="arabicParenR"/>
              </a:pPr>
              <a:r>
                <a:rPr lang="en-US" sz="1400" kern="100" dirty="0"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hardware</a:t>
              </a:r>
            </a:p>
          </p:txBody>
        </p:sp>
      </p:grpSp>
      <p:pic>
        <p:nvPicPr>
          <p:cNvPr id="4101" name="Picture 5" descr="169178214185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2794" y="3443773"/>
            <a:ext cx="2618053" cy="205910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1" name="Group 40"/>
          <p:cNvGrpSpPr/>
          <p:nvPr/>
        </p:nvGrpSpPr>
        <p:grpSpPr>
          <a:xfrm flipH="1">
            <a:off x="130754" y="6280031"/>
            <a:ext cx="5349764" cy="485952"/>
            <a:chOff x="130754" y="6280031"/>
            <a:chExt cx="5349764" cy="485952"/>
          </a:xfrm>
        </p:grpSpPr>
        <p:sp>
          <p:nvSpPr>
            <p:cNvPr id="42" name="Plaque 41"/>
            <p:cNvSpPr/>
            <p:nvPr/>
          </p:nvSpPr>
          <p:spPr>
            <a:xfrm>
              <a:off x="2309760" y="6294407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a-IR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3" name="Plaque 42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50" name="Plaque 49"/>
            <p:cNvSpPr/>
            <p:nvPr/>
          </p:nvSpPr>
          <p:spPr>
            <a:xfrm>
              <a:off x="1220257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51" name="Plaque 50"/>
            <p:cNvSpPr/>
            <p:nvPr/>
          </p:nvSpPr>
          <p:spPr>
            <a:xfrm>
              <a:off x="130754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52" name="Plaque 51"/>
            <p:cNvSpPr/>
            <p:nvPr/>
          </p:nvSpPr>
          <p:spPr>
            <a:xfrm>
              <a:off x="340503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57" name="Octagon 56"/>
          <p:cNvSpPr/>
          <p:nvPr/>
        </p:nvSpPr>
        <p:spPr>
          <a:xfrm>
            <a:off x="11123698" y="5923471"/>
            <a:ext cx="741872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8/12</a:t>
            </a:r>
          </a:p>
        </p:txBody>
      </p:sp>
      <p:grpSp>
        <p:nvGrpSpPr>
          <p:cNvPr id="58" name="Group 57"/>
          <p:cNvGrpSpPr/>
          <p:nvPr/>
        </p:nvGrpSpPr>
        <p:grpSpPr>
          <a:xfrm>
            <a:off x="130754" y="76487"/>
            <a:ext cx="7166947" cy="475559"/>
            <a:chOff x="130754" y="76487"/>
            <a:chExt cx="7166947" cy="475559"/>
          </a:xfrm>
        </p:grpSpPr>
        <p:sp>
          <p:nvSpPr>
            <p:cNvPr id="59" name="Rectangle 58"/>
            <p:cNvSpPr/>
            <p:nvPr/>
          </p:nvSpPr>
          <p:spPr>
            <a:xfrm>
              <a:off x="595224" y="165992"/>
              <a:ext cx="663083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rtl="1"/>
              <a:r>
                <a:rPr 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Design and implementation of a warning system for approaching objects to the white cane of the blind</a:t>
              </a:r>
              <a:r>
                <a:rPr lang="ar-SA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 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pic>
          <p:nvPicPr>
            <p:cNvPr id="60" name="Picture 2" descr="download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488" r="100000">
                          <a14:foregroundMark x1="44878" y1="20541" x2="44878" y2="205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0754" y="135557"/>
              <a:ext cx="374397" cy="337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61" name="Group 60"/>
            <p:cNvGrpSpPr/>
            <p:nvPr/>
          </p:nvGrpSpPr>
          <p:grpSpPr>
            <a:xfrm flipH="1">
              <a:off x="281738" y="76487"/>
              <a:ext cx="7015963" cy="475559"/>
              <a:chOff x="4706091" y="29950"/>
              <a:chExt cx="7015963" cy="539072"/>
            </a:xfrm>
          </p:grpSpPr>
          <p:sp>
            <p:nvSpPr>
              <p:cNvPr id="62" name="Flowchart: Stored Data 61"/>
              <p:cNvSpPr/>
              <p:nvPr/>
            </p:nvSpPr>
            <p:spPr>
              <a:xfrm>
                <a:off x="9797550" y="33921"/>
                <a:ext cx="1924504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Flowchart: Stored Data 62"/>
              <p:cNvSpPr/>
              <p:nvPr/>
            </p:nvSpPr>
            <p:spPr>
              <a:xfrm>
                <a:off x="8730867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Flowchart: Stored Data 63"/>
              <p:cNvSpPr/>
              <p:nvPr/>
            </p:nvSpPr>
            <p:spPr>
              <a:xfrm>
                <a:off x="7697278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lowchart: Stored Data 64"/>
              <p:cNvSpPr/>
              <p:nvPr/>
            </p:nvSpPr>
            <p:spPr>
              <a:xfrm>
                <a:off x="6663689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6" name="Flowchart: Stored Data 65"/>
              <p:cNvSpPr/>
              <p:nvPr/>
            </p:nvSpPr>
            <p:spPr>
              <a:xfrm>
                <a:off x="5739680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0" name="Flowchart: Stored Data 69"/>
              <p:cNvSpPr/>
              <p:nvPr/>
            </p:nvSpPr>
            <p:spPr>
              <a:xfrm>
                <a:off x="4706091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6931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 flipH="1">
            <a:off x="465735" y="1011593"/>
            <a:ext cx="9331866" cy="2264228"/>
            <a:chOff x="-87347" y="3644133"/>
            <a:chExt cx="9331866" cy="2264228"/>
          </a:xfrm>
        </p:grpSpPr>
        <p:sp>
          <p:nvSpPr>
            <p:cNvPr id="12" name="Rounded Rectangle 11"/>
            <p:cNvSpPr/>
            <p:nvPr/>
          </p:nvSpPr>
          <p:spPr>
            <a:xfrm flipH="1">
              <a:off x="7172999" y="4435911"/>
              <a:ext cx="2071520" cy="937842"/>
            </a:xfrm>
            <a:prstGeom prst="roundRect">
              <a:avLst/>
            </a:prstGeom>
            <a:solidFill>
              <a:srgbClr val="F76557">
                <a:alpha val="60000"/>
              </a:srgbClr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software</a:t>
              </a:r>
              <a:endParaRPr lang="en-US" sz="24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-87347" y="3644133"/>
              <a:ext cx="7174965" cy="2264228"/>
              <a:chOff x="1881950" y="4595949"/>
              <a:chExt cx="7174965" cy="2264228"/>
            </a:xfrm>
          </p:grpSpPr>
          <p:sp>
            <p:nvSpPr>
              <p:cNvPr id="11" name="Rectangle 10"/>
              <p:cNvSpPr/>
              <p:nvPr/>
            </p:nvSpPr>
            <p:spPr>
              <a:xfrm flipH="1">
                <a:off x="1881950" y="4705978"/>
                <a:ext cx="6479146" cy="20313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42900" lvl="0" indent="-342900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Night detection</a:t>
                </a:r>
              </a:p>
              <a:p>
                <a:pPr marL="342900" lvl="0" indent="-342900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Blink led at night</a:t>
                </a:r>
              </a:p>
              <a:p>
                <a:pPr marL="342900" lvl="0" indent="-342900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Obstacle detection and distance calculation</a:t>
                </a:r>
              </a:p>
              <a:p>
                <a:pPr marL="342900" lvl="0" indent="-342900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Change the beeping of the buzzer according to the distance</a:t>
                </a:r>
              </a:p>
              <a:p>
                <a:pPr marL="342900" lvl="0" indent="-342900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Send data via </a:t>
                </a:r>
                <a:r>
                  <a:rPr lang="en-US" dirty="0" err="1">
                    <a:cs typeface="B Nazanin" panose="00000400000000000000" pitchFamily="2" charset="-78"/>
                  </a:rPr>
                  <a:t>bluetooth</a:t>
                </a:r>
                <a:r>
                  <a:rPr lang="en-US" dirty="0">
                    <a:cs typeface="B Nazanin" panose="00000400000000000000" pitchFamily="2" charset="-78"/>
                  </a:rPr>
                  <a:t> to android phone in case of emergency</a:t>
                </a:r>
              </a:p>
              <a:p>
                <a:pPr marL="342900" lvl="0" indent="-342900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Demo when the device is turned on</a:t>
                </a:r>
              </a:p>
              <a:p>
                <a:pPr marL="342900" lvl="0" indent="-342900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Demo when connecting Bluetooth to phone</a:t>
                </a:r>
              </a:p>
            </p:txBody>
          </p:sp>
          <p:sp>
            <p:nvSpPr>
              <p:cNvPr id="13" name="Right Brace 12"/>
              <p:cNvSpPr/>
              <p:nvPr/>
            </p:nvSpPr>
            <p:spPr>
              <a:xfrm>
                <a:off x="8040915" y="4595949"/>
                <a:ext cx="1016000" cy="2264228"/>
              </a:xfrm>
              <a:prstGeom prst="rightBrace">
                <a:avLst>
                  <a:gd name="adj1" fmla="val 17619"/>
                  <a:gd name="adj2" fmla="val 50752"/>
                </a:avLst>
              </a:prstGeom>
              <a:ln>
                <a:solidFill>
                  <a:srgbClr val="447BA6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4" name="Group 43"/>
          <p:cNvGrpSpPr/>
          <p:nvPr/>
        </p:nvGrpSpPr>
        <p:grpSpPr>
          <a:xfrm flipH="1">
            <a:off x="505151" y="3604069"/>
            <a:ext cx="4991932" cy="2264228"/>
            <a:chOff x="4252587" y="3644133"/>
            <a:chExt cx="4991932" cy="2264228"/>
          </a:xfrm>
        </p:grpSpPr>
        <p:sp>
          <p:nvSpPr>
            <p:cNvPr id="45" name="Rounded Rectangle 44"/>
            <p:cNvSpPr/>
            <p:nvPr/>
          </p:nvSpPr>
          <p:spPr>
            <a:xfrm flipH="1">
              <a:off x="7172999" y="4435911"/>
              <a:ext cx="2071520" cy="937842"/>
            </a:xfrm>
            <a:prstGeom prst="roundRect">
              <a:avLst/>
            </a:prstGeom>
            <a:solidFill>
              <a:srgbClr val="F76557">
                <a:alpha val="60000"/>
              </a:srgbClr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hardware</a:t>
              </a:r>
              <a:endParaRPr lang="en-US" sz="24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4252587" y="3644133"/>
              <a:ext cx="2835031" cy="2264228"/>
              <a:chOff x="6221884" y="4595949"/>
              <a:chExt cx="2835031" cy="2264228"/>
            </a:xfrm>
          </p:grpSpPr>
          <p:sp>
            <p:nvSpPr>
              <p:cNvPr id="47" name="Rectangle 46"/>
              <p:cNvSpPr/>
              <p:nvPr/>
            </p:nvSpPr>
            <p:spPr>
              <a:xfrm>
                <a:off x="6221884" y="4838984"/>
                <a:ext cx="2150012" cy="17543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42900" indent="-342900" algn="l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Ultrasonic sensor</a:t>
                </a:r>
                <a:endParaRPr lang="fa-IR" dirty="0">
                  <a:cs typeface="B Nazanin" panose="00000400000000000000" pitchFamily="2" charset="-78"/>
                </a:endParaRPr>
              </a:p>
              <a:p>
                <a:pPr marL="342900" indent="-342900" algn="l">
                  <a:buFont typeface="+mj-lt"/>
                  <a:buAutoNum type="arabicParenR"/>
                </a:pPr>
                <a:r>
                  <a:rPr lang="fa-IR" dirty="0">
                    <a:cs typeface="B Nazanin" panose="00000400000000000000" pitchFamily="2" charset="-78"/>
                  </a:rPr>
                  <a:t> </a:t>
                </a:r>
                <a:r>
                  <a:rPr lang="en-US" dirty="0" err="1">
                    <a:cs typeface="B Nazanin" panose="00000400000000000000" pitchFamily="2" charset="-78"/>
                  </a:rPr>
                  <a:t>ldr</a:t>
                </a:r>
                <a:r>
                  <a:rPr lang="en-US" dirty="0">
                    <a:cs typeface="B Nazanin" panose="00000400000000000000" pitchFamily="2" charset="-78"/>
                  </a:rPr>
                  <a:t> resistance</a:t>
                </a:r>
                <a:endParaRPr lang="fa-IR" dirty="0">
                  <a:cs typeface="B Nazanin" panose="00000400000000000000" pitchFamily="2" charset="-78"/>
                </a:endParaRPr>
              </a:p>
              <a:p>
                <a:pPr marL="342900" indent="-342900" algn="l">
                  <a:buFont typeface="+mj-lt"/>
                  <a:buAutoNum type="arabicParenR"/>
                </a:pPr>
                <a:r>
                  <a:rPr lang="en-US" dirty="0">
                    <a:cs typeface="B Nazanin" panose="00000400000000000000" pitchFamily="2" charset="-78"/>
                  </a:rPr>
                  <a:t>Buzzer</a:t>
                </a:r>
                <a:endParaRPr lang="fa-IR" dirty="0">
                  <a:cs typeface="B Nazanin" panose="00000400000000000000" pitchFamily="2" charset="-78"/>
                </a:endParaRPr>
              </a:p>
              <a:p>
                <a:pPr marL="342900" indent="-342900" algn="l">
                  <a:buFont typeface="+mj-lt"/>
                  <a:buAutoNum type="arabicParenR"/>
                </a:pPr>
                <a:r>
                  <a:rPr lang="fa-IR" dirty="0">
                    <a:cs typeface="B Nazanin" panose="00000400000000000000" pitchFamily="2" charset="-78"/>
                  </a:rPr>
                  <a:t> </a:t>
                </a:r>
                <a:r>
                  <a:rPr lang="en-US" dirty="0">
                    <a:cs typeface="B Nazanin" panose="00000400000000000000" pitchFamily="2" charset="-78"/>
                  </a:rPr>
                  <a:t>led</a:t>
                </a:r>
                <a:endParaRPr lang="fa-IR" dirty="0">
                  <a:cs typeface="B Nazanin" panose="00000400000000000000" pitchFamily="2" charset="-78"/>
                </a:endParaRPr>
              </a:p>
              <a:p>
                <a:pPr marL="342900" indent="-342900" algn="l">
                  <a:buFont typeface="+mj-lt"/>
                  <a:buAutoNum type="arabicParenR"/>
                </a:pPr>
                <a:r>
                  <a:rPr lang="fa-IR" dirty="0">
                    <a:cs typeface="B Nazanin" panose="00000400000000000000" pitchFamily="2" charset="-78"/>
                  </a:rPr>
                  <a:t> </a:t>
                </a:r>
                <a:r>
                  <a:rPr lang="en-US" dirty="0">
                    <a:cs typeface="B Nazanin" panose="00000400000000000000" pitchFamily="2" charset="-78"/>
                  </a:rPr>
                  <a:t>battery</a:t>
                </a:r>
                <a:r>
                  <a:rPr lang="fa-IR" dirty="0">
                    <a:cs typeface="B Nazanin" panose="00000400000000000000" pitchFamily="2" charset="-78"/>
                  </a:rPr>
                  <a:t> </a:t>
                </a:r>
              </a:p>
              <a:p>
                <a:pPr marL="342900" indent="-342900" algn="l">
                  <a:buFont typeface="+mj-lt"/>
                  <a:buAutoNum type="arabicParenR"/>
                </a:pPr>
                <a:r>
                  <a:rPr lang="fa-IR" dirty="0">
                    <a:cs typeface="B Nazanin" panose="00000400000000000000" pitchFamily="2" charset="-78"/>
                  </a:rPr>
                  <a:t> </a:t>
                </a:r>
                <a:r>
                  <a:rPr lang="en-US" dirty="0">
                    <a:cs typeface="B Nazanin" panose="00000400000000000000" pitchFamily="2" charset="-78"/>
                  </a:rPr>
                  <a:t>esp32</a:t>
                </a:r>
              </a:p>
            </p:txBody>
          </p:sp>
          <p:sp>
            <p:nvSpPr>
              <p:cNvPr id="48" name="Right Brace 47"/>
              <p:cNvSpPr/>
              <p:nvPr/>
            </p:nvSpPr>
            <p:spPr>
              <a:xfrm>
                <a:off x="8040915" y="4595949"/>
                <a:ext cx="1016000" cy="2264228"/>
              </a:xfrm>
              <a:prstGeom prst="rightBrace">
                <a:avLst>
                  <a:gd name="adj1" fmla="val 17619"/>
                  <a:gd name="adj2" fmla="val 50752"/>
                </a:avLst>
              </a:prstGeom>
              <a:ln>
                <a:solidFill>
                  <a:srgbClr val="447BA6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122" name="Picture 2" descr="20230811_17402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00" b="99584" l="1399" r="8989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7024" y="2272292"/>
            <a:ext cx="3514725" cy="244316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 descr="169187127731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83" b="92599" l="9981" r="9186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713" y="-212124"/>
            <a:ext cx="3476625" cy="255746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3" descr="1692036263343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43" b="89675" l="2475" r="100000">
                        <a14:foregroundMark x1="30522" y1="52199" x2="30522" y2="52199"/>
                        <a14:foregroundMark x1="33731" y1="54493" x2="33731" y2="54493"/>
                        <a14:foregroundMark x1="20073" y1="51243" x2="20073" y2="51243"/>
                        <a14:foregroundMark x1="13199" y1="49904" x2="13199" y2="49904"/>
                        <a14:foregroundMark x1="7608" y1="47801" x2="7608" y2="47801"/>
                        <a14:foregroundMark x1="28323" y1="50860" x2="28323" y2="50860"/>
                        <a14:foregroundMark x1="21815" y1="50860" x2="21815" y2="50860"/>
                        <a14:foregroundMark x1="17874" y1="50096" x2="17874" y2="50096"/>
                        <a14:foregroundMark x1="12741" y1="50478" x2="12741" y2="50478"/>
                        <a14:foregroundMark x1="10449" y1="54111" x2="10449" y2="54111"/>
                        <a14:foregroundMark x1="10266" y1="56597" x2="10266" y2="56597"/>
                        <a14:foregroundMark x1="10174" y1="53537" x2="10174" y2="53537"/>
                        <a14:foregroundMark x1="8249" y1="50478" x2="8249" y2="50478"/>
                        <a14:foregroundMark x1="12741" y1="51816" x2="12741" y2="51816"/>
                        <a14:foregroundMark x1="30614" y1="52199" x2="30614" y2="52199"/>
                        <a14:foregroundMark x1="20348" y1="55449" x2="20348" y2="55449"/>
                        <a14:foregroundMark x1="14482" y1="53537" x2="14482" y2="53537"/>
                        <a14:foregroundMark x1="16499" y1="53920" x2="16499" y2="53920"/>
                        <a14:foregroundMark x1="23006" y1="54876" x2="23006" y2="548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5733" y="4138792"/>
            <a:ext cx="4668838" cy="21653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4" name="Group 33"/>
          <p:cNvGrpSpPr/>
          <p:nvPr/>
        </p:nvGrpSpPr>
        <p:grpSpPr>
          <a:xfrm flipH="1">
            <a:off x="130754" y="6280031"/>
            <a:ext cx="5349764" cy="485952"/>
            <a:chOff x="130754" y="6280031"/>
            <a:chExt cx="5349764" cy="485952"/>
          </a:xfrm>
        </p:grpSpPr>
        <p:sp>
          <p:nvSpPr>
            <p:cNvPr id="35" name="Plaque 34"/>
            <p:cNvSpPr/>
            <p:nvPr/>
          </p:nvSpPr>
          <p:spPr>
            <a:xfrm>
              <a:off x="2309760" y="6294407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a-IR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6" name="Plaque 35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7" name="Plaque 36"/>
            <p:cNvSpPr/>
            <p:nvPr/>
          </p:nvSpPr>
          <p:spPr>
            <a:xfrm>
              <a:off x="1220257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8" name="Plaque 37"/>
            <p:cNvSpPr/>
            <p:nvPr/>
          </p:nvSpPr>
          <p:spPr>
            <a:xfrm>
              <a:off x="130754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9" name="Plaque 48"/>
            <p:cNvSpPr/>
            <p:nvPr/>
          </p:nvSpPr>
          <p:spPr>
            <a:xfrm>
              <a:off x="340503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50" name="Octagon 49"/>
          <p:cNvSpPr/>
          <p:nvPr/>
        </p:nvSpPr>
        <p:spPr>
          <a:xfrm>
            <a:off x="11123698" y="5923471"/>
            <a:ext cx="741872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9/12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130754" y="76487"/>
            <a:ext cx="7166947" cy="475559"/>
            <a:chOff x="130754" y="76487"/>
            <a:chExt cx="7166947" cy="475559"/>
          </a:xfrm>
        </p:grpSpPr>
        <p:sp>
          <p:nvSpPr>
            <p:cNvPr id="53" name="Rectangle 52"/>
            <p:cNvSpPr/>
            <p:nvPr/>
          </p:nvSpPr>
          <p:spPr>
            <a:xfrm>
              <a:off x="595224" y="165992"/>
              <a:ext cx="663083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rtl="1"/>
              <a:r>
                <a:rPr 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Design and implementation of a warning system for approaching objects to the white cane of the blind</a:t>
              </a:r>
              <a:r>
                <a:rPr lang="ar-SA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 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pic>
          <p:nvPicPr>
            <p:cNvPr id="54" name="Picture 2" descr="download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488" r="100000">
                          <a14:foregroundMark x1="44878" y1="20541" x2="44878" y2="205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0754" y="135557"/>
              <a:ext cx="374397" cy="337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55" name="Group 54"/>
            <p:cNvGrpSpPr/>
            <p:nvPr/>
          </p:nvGrpSpPr>
          <p:grpSpPr>
            <a:xfrm flipH="1">
              <a:off x="281738" y="76487"/>
              <a:ext cx="7015963" cy="475559"/>
              <a:chOff x="4706091" y="29950"/>
              <a:chExt cx="7015963" cy="539072"/>
            </a:xfrm>
          </p:grpSpPr>
          <p:sp>
            <p:nvSpPr>
              <p:cNvPr id="56" name="Flowchart: Stored Data 55"/>
              <p:cNvSpPr/>
              <p:nvPr/>
            </p:nvSpPr>
            <p:spPr>
              <a:xfrm>
                <a:off x="9797550" y="33921"/>
                <a:ext cx="1924504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Flowchart: Stored Data 56"/>
              <p:cNvSpPr/>
              <p:nvPr/>
            </p:nvSpPr>
            <p:spPr>
              <a:xfrm>
                <a:off x="8730867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Flowchart: Stored Data 57"/>
              <p:cNvSpPr/>
              <p:nvPr/>
            </p:nvSpPr>
            <p:spPr>
              <a:xfrm>
                <a:off x="7697278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Flowchart: Stored Data 58"/>
              <p:cNvSpPr/>
              <p:nvPr/>
            </p:nvSpPr>
            <p:spPr>
              <a:xfrm>
                <a:off x="6663689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Flowchart: Stored Data 59"/>
              <p:cNvSpPr/>
              <p:nvPr/>
            </p:nvSpPr>
            <p:spPr>
              <a:xfrm>
                <a:off x="5739680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Flowchart: Stored Data 60"/>
              <p:cNvSpPr/>
              <p:nvPr/>
            </p:nvSpPr>
            <p:spPr>
              <a:xfrm>
                <a:off x="4706091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5565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 flipH="1">
            <a:off x="559611" y="703654"/>
            <a:ext cx="4373587" cy="777383"/>
          </a:xfrm>
          <a:prstGeom prst="roundRect">
            <a:avLst>
              <a:gd name="adj" fmla="val 36491"/>
            </a:avLst>
          </a:prstGeom>
          <a:solidFill>
            <a:srgbClr val="5B9BD5"/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0" vert="horz" wrap="square" lIns="15240" tIns="15240" rIns="15240" bIns="15240" numCol="1" spcCol="1270" anchor="ctr" anchorCtr="0">
            <a:noAutofit/>
          </a:bodyPr>
          <a:lstStyle/>
          <a:p>
            <a:pPr algn="ctr" rtl="1">
              <a:lnSpc>
                <a:spcPct val="107000"/>
              </a:lnSpc>
              <a:spcAft>
                <a:spcPts val="800"/>
              </a:spcAft>
            </a:pPr>
            <a:r>
              <a:rPr lang="en-US" sz="2000" kern="1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How the Android application works:</a:t>
            </a:r>
            <a:endParaRPr lang="en-US" sz="1600" kern="1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-596901" y="1763484"/>
            <a:ext cx="13385801" cy="3966029"/>
            <a:chOff x="-596901" y="1763484"/>
            <a:chExt cx="13385801" cy="3966029"/>
          </a:xfrm>
        </p:grpSpPr>
        <p:grpSp>
          <p:nvGrpSpPr>
            <p:cNvPr id="11" name="Group 10"/>
            <p:cNvGrpSpPr/>
            <p:nvPr/>
          </p:nvGrpSpPr>
          <p:grpSpPr>
            <a:xfrm>
              <a:off x="-596901" y="1763484"/>
              <a:ext cx="13385801" cy="3966029"/>
              <a:chOff x="-596901" y="1763484"/>
              <a:chExt cx="13385801" cy="3966029"/>
            </a:xfrm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</p:grpSpPr>
          <p:pic>
            <p:nvPicPr>
              <p:cNvPr id="6149" name="Picture 5" descr="IMG_20230820_235842_891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84586" y="2088468"/>
                <a:ext cx="1332899" cy="3122160"/>
              </a:xfrm>
              <a:prstGeom prst="roundRect">
                <a:avLst>
                  <a:gd name="adj" fmla="val 16667"/>
                </a:avLst>
              </a:prstGeom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48" name="Picture 4" descr="IMG_20230819_201828_463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24511" y="2088468"/>
                <a:ext cx="1417561" cy="3122160"/>
              </a:xfrm>
              <a:prstGeom prst="roundRect">
                <a:avLst>
                  <a:gd name="adj" fmla="val 16667"/>
                </a:avLst>
              </a:prstGeom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47" name="Picture 3" descr="IMG_20230820_235839_485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08801" y="2031090"/>
                <a:ext cx="1458686" cy="3179538"/>
              </a:xfrm>
              <a:prstGeom prst="roundRect">
                <a:avLst>
                  <a:gd name="adj" fmla="val 16667"/>
                </a:avLst>
              </a:prstGeom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46" name="Picture 2" descr="1692723839075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005105" y="2031090"/>
                <a:ext cx="1555417" cy="3244852"/>
              </a:xfrm>
              <a:prstGeom prst="roundRect">
                <a:avLst>
                  <a:gd name="adj" fmla="val 16667"/>
                </a:avLst>
              </a:prstGeom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22871" y="1763484"/>
                <a:ext cx="3966029" cy="3966029"/>
              </a:xfrm>
              <a:prstGeom prst="rect">
                <a:avLst/>
              </a:prstGeom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82947" y="1763484"/>
                <a:ext cx="3966029" cy="3966029"/>
              </a:xfrm>
              <a:prstGeom prst="rect">
                <a:avLst/>
              </a:prstGeom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43023" y="1763484"/>
                <a:ext cx="3966029" cy="3966029"/>
              </a:xfrm>
              <a:prstGeom prst="rect">
                <a:avLst/>
              </a:prstGeom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596901" y="1763484"/>
                <a:ext cx="3966029" cy="3966029"/>
              </a:xfrm>
              <a:prstGeom prst="rect">
                <a:avLst/>
              </a:prstGeom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</p:pic>
          <p:sp>
            <p:nvSpPr>
              <p:cNvPr id="8" name="Oval 7"/>
              <p:cNvSpPr/>
              <p:nvPr/>
            </p:nvSpPr>
            <p:spPr>
              <a:xfrm>
                <a:off x="10377715" y="3410856"/>
                <a:ext cx="449942" cy="558800"/>
              </a:xfrm>
              <a:prstGeom prst="ellipse">
                <a:avLst/>
              </a:prstGeom>
              <a:noFill/>
              <a:ln w="38100"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7264400" y="3229428"/>
                <a:ext cx="732971" cy="268514"/>
              </a:xfrm>
              <a:prstGeom prst="roundRect">
                <a:avLst/>
              </a:prstGeom>
              <a:noFill/>
              <a:ln w="38100"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p3d prstMaterial="matte">
                <a:bevelT w="127000" h="63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Left Arrow 9"/>
            <p:cNvSpPr/>
            <p:nvPr/>
          </p:nvSpPr>
          <p:spPr>
            <a:xfrm>
              <a:off x="8367487" y="3410856"/>
              <a:ext cx="1637618" cy="68217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Left Arrow 14"/>
            <p:cNvSpPr/>
            <p:nvPr/>
          </p:nvSpPr>
          <p:spPr>
            <a:xfrm>
              <a:off x="5223483" y="3410856"/>
              <a:ext cx="1637618" cy="68217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Left Arrow 15"/>
            <p:cNvSpPr/>
            <p:nvPr/>
          </p:nvSpPr>
          <p:spPr>
            <a:xfrm>
              <a:off x="2067570" y="3410856"/>
              <a:ext cx="1637618" cy="682172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0319659" y="3356428"/>
              <a:ext cx="522514" cy="605971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7214033" y="3229428"/>
              <a:ext cx="789401" cy="268514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 flipH="1">
            <a:off x="130754" y="6280031"/>
            <a:ext cx="5349764" cy="485952"/>
            <a:chOff x="130754" y="6280031"/>
            <a:chExt cx="5349764" cy="485952"/>
          </a:xfrm>
        </p:grpSpPr>
        <p:sp>
          <p:nvSpPr>
            <p:cNvPr id="37" name="Plaque 36"/>
            <p:cNvSpPr/>
            <p:nvPr/>
          </p:nvSpPr>
          <p:spPr>
            <a:xfrm>
              <a:off x="2309760" y="6294407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a-IR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8" name="Plaque 37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9" name="Plaque 38"/>
            <p:cNvSpPr/>
            <p:nvPr/>
          </p:nvSpPr>
          <p:spPr>
            <a:xfrm>
              <a:off x="1220257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0" name="Plaque 39"/>
            <p:cNvSpPr/>
            <p:nvPr/>
          </p:nvSpPr>
          <p:spPr>
            <a:xfrm>
              <a:off x="130754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1" name="Plaque 40"/>
            <p:cNvSpPr/>
            <p:nvPr/>
          </p:nvSpPr>
          <p:spPr>
            <a:xfrm>
              <a:off x="340503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42" name="Octagon 41"/>
          <p:cNvSpPr/>
          <p:nvPr/>
        </p:nvSpPr>
        <p:spPr>
          <a:xfrm>
            <a:off x="11030309" y="5923471"/>
            <a:ext cx="835261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10/12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130754" y="76487"/>
            <a:ext cx="7166947" cy="475559"/>
            <a:chOff x="130754" y="76487"/>
            <a:chExt cx="7166947" cy="475559"/>
          </a:xfrm>
        </p:grpSpPr>
        <p:sp>
          <p:nvSpPr>
            <p:cNvPr id="44" name="Rectangle 43"/>
            <p:cNvSpPr/>
            <p:nvPr/>
          </p:nvSpPr>
          <p:spPr>
            <a:xfrm>
              <a:off x="595224" y="165992"/>
              <a:ext cx="663083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rtl="1"/>
              <a:r>
                <a:rPr 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Design and implementation of a warning system for approaching objects to the white cane of the blind</a:t>
              </a:r>
              <a:r>
                <a:rPr lang="ar-SA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 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pic>
          <p:nvPicPr>
            <p:cNvPr id="45" name="Picture 2" descr="download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100000" l="488" r="100000">
                          <a14:foregroundMark x1="44878" y1="20541" x2="44878" y2="205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0754" y="135557"/>
              <a:ext cx="374397" cy="337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6" name="Group 45"/>
            <p:cNvGrpSpPr/>
            <p:nvPr/>
          </p:nvGrpSpPr>
          <p:grpSpPr>
            <a:xfrm flipH="1">
              <a:off x="281738" y="76487"/>
              <a:ext cx="7015963" cy="475559"/>
              <a:chOff x="4706091" y="29950"/>
              <a:chExt cx="7015963" cy="539072"/>
            </a:xfrm>
          </p:grpSpPr>
          <p:sp>
            <p:nvSpPr>
              <p:cNvPr id="47" name="Flowchart: Stored Data 46"/>
              <p:cNvSpPr/>
              <p:nvPr/>
            </p:nvSpPr>
            <p:spPr>
              <a:xfrm>
                <a:off x="9797550" y="33921"/>
                <a:ext cx="1924504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8" name="Flowchart: Stored Data 47"/>
              <p:cNvSpPr/>
              <p:nvPr/>
            </p:nvSpPr>
            <p:spPr>
              <a:xfrm>
                <a:off x="8730867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Flowchart: Stored Data 48"/>
              <p:cNvSpPr/>
              <p:nvPr/>
            </p:nvSpPr>
            <p:spPr>
              <a:xfrm>
                <a:off x="7697278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Flowchart: Stored Data 49"/>
              <p:cNvSpPr/>
              <p:nvPr/>
            </p:nvSpPr>
            <p:spPr>
              <a:xfrm>
                <a:off x="6663689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Flowchart: Stored Data 50"/>
              <p:cNvSpPr/>
              <p:nvPr/>
            </p:nvSpPr>
            <p:spPr>
              <a:xfrm>
                <a:off x="5739680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" name="Flowchart: Stored Data 51"/>
              <p:cNvSpPr/>
              <p:nvPr/>
            </p:nvSpPr>
            <p:spPr>
              <a:xfrm>
                <a:off x="4706091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3968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 flipH="1">
            <a:off x="487302" y="714036"/>
            <a:ext cx="1822458" cy="618846"/>
          </a:xfrm>
          <a:prstGeom prst="roundRect">
            <a:avLst>
              <a:gd name="adj" fmla="val 36491"/>
            </a:avLst>
          </a:prstGeom>
          <a:solidFill>
            <a:srgbClr val="708BD3"/>
          </a:solidFill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0" vert="horz" wrap="square" lIns="15240" tIns="15240" rIns="15240" bIns="15240" numCol="1" spcCol="1270" anchor="ctr" anchorCtr="0">
            <a:noAutofit/>
          </a:bodyPr>
          <a:lstStyle/>
          <a:p>
            <a:pPr algn="ctr" rtl="1">
              <a:lnSpc>
                <a:spcPct val="107000"/>
              </a:lnSpc>
              <a:spcAft>
                <a:spcPts val="800"/>
              </a:spcAft>
            </a:pPr>
            <a:r>
              <a:rPr lang="en-US" sz="2800" kern="1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Conclusion</a:t>
            </a:r>
            <a:endParaRPr lang="en-US" sz="2000" kern="1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77426" y="1495344"/>
            <a:ext cx="5893463" cy="4217300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25" name="TextBox 24"/>
          <p:cNvSpPr txBox="1"/>
          <p:nvPr/>
        </p:nvSpPr>
        <p:spPr>
          <a:xfrm flipH="1">
            <a:off x="279215" y="1495576"/>
            <a:ext cx="7378181" cy="4086225"/>
          </a:xfrm>
          <a:prstGeom prst="roundRect">
            <a:avLst/>
          </a:prstGeom>
          <a:solidFill>
            <a:srgbClr val="FAC244">
              <a:alpha val="30196"/>
            </a:srgb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Designing a smart cane for the blind to solve the following problems:</a:t>
            </a:r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a-I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Poor communication</a:t>
            </a:r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a-I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Covering a small area of the environment in obstacle detection</a:t>
            </a:r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a-I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Failure to recognize and identify a blind person at night</a:t>
            </a:r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Failure to recognize the distance between the obstacle and the cane</a:t>
            </a:r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Failure to recognize obstacles that are not in contact with the ground</a:t>
            </a:r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algn="just"/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algn="just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Different parts of the smart cane:</a:t>
            </a:r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ESP32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Ultrasonic sensor for distance measurement</a:t>
            </a:r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Bazar with different modes to inform about the upcoming obstacle</a:t>
            </a:r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Light-sensitive resistance to detect dim and dark environments</a:t>
            </a:r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Android application and notification by vibration and sound</a:t>
            </a:r>
            <a:endParaRPr lang="fa-I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</p:txBody>
      </p:sp>
      <p:grpSp>
        <p:nvGrpSpPr>
          <p:cNvPr id="23" name="Group 22"/>
          <p:cNvGrpSpPr/>
          <p:nvPr/>
        </p:nvGrpSpPr>
        <p:grpSpPr>
          <a:xfrm flipH="1">
            <a:off x="130754" y="6280031"/>
            <a:ext cx="5349764" cy="485952"/>
            <a:chOff x="130754" y="6280031"/>
            <a:chExt cx="5349764" cy="485952"/>
          </a:xfrm>
        </p:grpSpPr>
        <p:sp>
          <p:nvSpPr>
            <p:cNvPr id="26" name="Plaque 25"/>
            <p:cNvSpPr/>
            <p:nvPr/>
          </p:nvSpPr>
          <p:spPr>
            <a:xfrm>
              <a:off x="1217995" y="6294407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27" name="Plaque 26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29" name="Plaque 28"/>
            <p:cNvSpPr/>
            <p:nvPr/>
          </p:nvSpPr>
          <p:spPr>
            <a:xfrm>
              <a:off x="130754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0" name="Plaque 29"/>
            <p:cNvSpPr/>
            <p:nvPr/>
          </p:nvSpPr>
          <p:spPr>
            <a:xfrm>
              <a:off x="340503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2" name="Plaque 41"/>
            <p:cNvSpPr/>
            <p:nvPr/>
          </p:nvSpPr>
          <p:spPr>
            <a:xfrm>
              <a:off x="230976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a-IR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31" name="Octagon 30"/>
          <p:cNvSpPr/>
          <p:nvPr/>
        </p:nvSpPr>
        <p:spPr>
          <a:xfrm>
            <a:off x="11030309" y="5923471"/>
            <a:ext cx="835261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11/12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130754" y="76487"/>
            <a:ext cx="7166947" cy="475559"/>
            <a:chOff x="130754" y="76487"/>
            <a:chExt cx="7166947" cy="475559"/>
          </a:xfrm>
        </p:grpSpPr>
        <p:sp>
          <p:nvSpPr>
            <p:cNvPr id="33" name="Rectangle 32"/>
            <p:cNvSpPr/>
            <p:nvPr/>
          </p:nvSpPr>
          <p:spPr>
            <a:xfrm>
              <a:off x="595224" y="165992"/>
              <a:ext cx="663083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rtl="1"/>
              <a:r>
                <a:rPr 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Design and implementation of a warning system for approaching objects to the white cane of the blind</a:t>
              </a:r>
              <a:r>
                <a:rPr lang="ar-SA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 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pic>
          <p:nvPicPr>
            <p:cNvPr id="34" name="Picture 2" descr="download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488" r="100000">
                          <a14:foregroundMark x1="44878" y1="20541" x2="44878" y2="205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0754" y="135557"/>
              <a:ext cx="374397" cy="337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5" name="Group 34"/>
            <p:cNvGrpSpPr/>
            <p:nvPr/>
          </p:nvGrpSpPr>
          <p:grpSpPr>
            <a:xfrm flipH="1">
              <a:off x="281738" y="76487"/>
              <a:ext cx="7015963" cy="475559"/>
              <a:chOff x="4706091" y="29950"/>
              <a:chExt cx="7015963" cy="539072"/>
            </a:xfrm>
          </p:grpSpPr>
          <p:sp>
            <p:nvSpPr>
              <p:cNvPr id="36" name="Flowchart: Stored Data 35"/>
              <p:cNvSpPr/>
              <p:nvPr/>
            </p:nvSpPr>
            <p:spPr>
              <a:xfrm>
                <a:off x="9797550" y="33921"/>
                <a:ext cx="1924504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Flowchart: Stored Data 36"/>
              <p:cNvSpPr/>
              <p:nvPr/>
            </p:nvSpPr>
            <p:spPr>
              <a:xfrm>
                <a:off x="8730867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" name="Flowchart: Stored Data 37"/>
              <p:cNvSpPr/>
              <p:nvPr/>
            </p:nvSpPr>
            <p:spPr>
              <a:xfrm>
                <a:off x="7697278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Flowchart: Stored Data 38"/>
              <p:cNvSpPr/>
              <p:nvPr/>
            </p:nvSpPr>
            <p:spPr>
              <a:xfrm>
                <a:off x="6663689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Flowchart: Stored Data 39"/>
              <p:cNvSpPr/>
              <p:nvPr/>
            </p:nvSpPr>
            <p:spPr>
              <a:xfrm>
                <a:off x="5739680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Flowchart: Stored Data 40"/>
              <p:cNvSpPr/>
              <p:nvPr/>
            </p:nvSpPr>
            <p:spPr>
              <a:xfrm>
                <a:off x="4706091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1300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83" b="97430" l="5556" r="100000">
                        <a14:foregroundMark x1="66915" y1="30514" x2="66915" y2="30514"/>
                        <a14:foregroundMark x1="62355" y1="30597" x2="62355" y2="30597"/>
                        <a14:foregroundMark x1="65257" y1="38972" x2="65257" y2="38972"/>
                        <a14:foregroundMark x1="70398" y1="59287" x2="70398" y2="592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8759" y="1583805"/>
            <a:ext cx="3959114" cy="395911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2" name="TextBox 1"/>
          <p:cNvSpPr txBox="1"/>
          <p:nvPr/>
        </p:nvSpPr>
        <p:spPr>
          <a:xfrm>
            <a:off x="454605" y="1402364"/>
            <a:ext cx="880251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[1]   L.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Matthies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"Obstacle detection," Computer vision: A reference guide, pp. 1-9, 2020. </a:t>
            </a:r>
            <a:endParaRPr lang="fa-IR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[2]  F. A. Ghani and A.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Zariman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"Smart cane based on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IoT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," International Journal of Education, Science, Technology, and Engineering, vol. 2, no. 1, pp. 12-18, 2019.</a:t>
            </a:r>
          </a:p>
          <a:p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[3] 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Pawaskar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P.S., D.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Chougule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and A. Mali, Smart cane for blind person assisted with android application and save our souls transmission</a:t>
            </a:r>
            <a:r>
              <a:rPr lang="en-US" sz="1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International Journal of Engineering and Management Research, 2018. 8(3): p. 235-240 </a:t>
            </a:r>
          </a:p>
          <a:p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[4]  M. H. A.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Wahab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et al., "Smart cane: Assistive cane for visually-impaired people,"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arXiv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preprint arXiv:1110.5156, 2011.</a:t>
            </a:r>
          </a:p>
          <a:p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[5] 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Borenstein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J . and U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lrich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 . T he </a:t>
            </a:r>
            <a:r>
              <a:rPr lang="en-US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GuideCane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Applying Mobile Robot Technologies to Assist the Visually Impaired, IEEE Transactions on Systems, Man, and Cybernetics, Part A: Systems and Humans, Vol. 31, No. 2, pp. 131-136, 2001 </a:t>
            </a:r>
          </a:p>
          <a:p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[6]  [Online]. Available: </a:t>
            </a:r>
            <a:r>
              <a:rPr lang="en-US" sz="1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5"/>
              </a:rPr>
              <a:t>https://irenx.ir/iot/esp-learn/esp32-board-with-arduino/#:~:text=%D9%85%D8%B1%D8%AD%D9%84%D9%87%201%3A%20%D8%A8%D8%B1%D8%AF%20ESP32%20%D8%AE%D9%88%D8%AF,%DA%A9%D8%AF%D8%A7%D9%85%20%D9%BE%D9%88%D8%B1%D8%AA%20%D9%88%D8%B5%D9%84%20%D8%B4%D8%AF%D9%87%20%D8%A7%D8%B3%D8%AA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</a:p>
          <a:p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[7]   [Online]. Available: </a:t>
            </a:r>
            <a:r>
              <a:rPr lang="en-US" sz="1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6"/>
              </a:rPr>
              <a:t>https://fanamoozan.com/ldr-and-thermistor-rsistor/#:~:text=%D8%B7%D8%B1%D8%A7%D8%AD%DB%8C%20%D8%B4%D8%AF%D9%87%20%D8%A7%D9%86%D8%AF.-,%D9%86%D8%AD%D9%88%D9%87%20%D8%B9%D9%85%D9%84%DA%A9%D8%B1%D8%AF%20%D9%85%D9%82%D8%A7%D9%88%D9%85%D8%AA%20%D9%86%D9%88%D8%B1%DB%8C%20(LDR),%D8%A7%D9%81%D8%B2%D8%A7%DB%8C%D8%B4%20%D9%85%D9%82%D8%AF%D8%A7%D8%B1%20%D8%A7%D9%81%D8%B2%D8%A7%DB%8C%D8%B4%20%D9%85%DB%8C%20%D8%AF%D9%87%D8%AF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9" name="Group 18"/>
          <p:cNvGrpSpPr/>
          <p:nvPr/>
        </p:nvGrpSpPr>
        <p:grpSpPr>
          <a:xfrm flipH="1">
            <a:off x="130754" y="6280031"/>
            <a:ext cx="5352026" cy="485952"/>
            <a:chOff x="128492" y="6280031"/>
            <a:chExt cx="5352026" cy="485952"/>
          </a:xfrm>
        </p:grpSpPr>
        <p:sp>
          <p:nvSpPr>
            <p:cNvPr id="22" name="Plaque 21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28" name="Plaque 27"/>
            <p:cNvSpPr/>
            <p:nvPr/>
          </p:nvSpPr>
          <p:spPr>
            <a:xfrm>
              <a:off x="340503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29" name="Plaque 28"/>
            <p:cNvSpPr/>
            <p:nvPr/>
          </p:nvSpPr>
          <p:spPr>
            <a:xfrm>
              <a:off x="230976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a-IR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1" name="Plaque 40"/>
            <p:cNvSpPr/>
            <p:nvPr/>
          </p:nvSpPr>
          <p:spPr>
            <a:xfrm>
              <a:off x="128492" y="6294407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2" name="Plaque 41"/>
            <p:cNvSpPr/>
            <p:nvPr/>
          </p:nvSpPr>
          <p:spPr>
            <a:xfrm>
              <a:off x="121912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30" name="Octagon 29"/>
          <p:cNvSpPr/>
          <p:nvPr/>
        </p:nvSpPr>
        <p:spPr>
          <a:xfrm>
            <a:off x="11030309" y="5923471"/>
            <a:ext cx="835261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12/12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130754" y="76487"/>
            <a:ext cx="7166947" cy="475559"/>
            <a:chOff x="130754" y="76487"/>
            <a:chExt cx="7166947" cy="475559"/>
          </a:xfrm>
        </p:grpSpPr>
        <p:sp>
          <p:nvSpPr>
            <p:cNvPr id="32" name="Rectangle 31"/>
            <p:cNvSpPr/>
            <p:nvPr/>
          </p:nvSpPr>
          <p:spPr>
            <a:xfrm>
              <a:off x="595224" y="165992"/>
              <a:ext cx="663083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rtl="1"/>
              <a:r>
                <a:rPr 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Design and implementation of a warning system for approaching objects to the white cane of the blind</a:t>
              </a:r>
              <a:r>
                <a:rPr lang="ar-SA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 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pic>
          <p:nvPicPr>
            <p:cNvPr id="33" name="Picture 2" descr="download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100000" l="488" r="100000">
                          <a14:foregroundMark x1="44878" y1="20541" x2="44878" y2="205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0754" y="135557"/>
              <a:ext cx="374397" cy="337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4" name="Group 33"/>
            <p:cNvGrpSpPr/>
            <p:nvPr/>
          </p:nvGrpSpPr>
          <p:grpSpPr>
            <a:xfrm flipH="1">
              <a:off x="281738" y="76487"/>
              <a:ext cx="7015963" cy="475559"/>
              <a:chOff x="4706091" y="29950"/>
              <a:chExt cx="7015963" cy="539072"/>
            </a:xfrm>
          </p:grpSpPr>
          <p:sp>
            <p:nvSpPr>
              <p:cNvPr id="35" name="Flowchart: Stored Data 34"/>
              <p:cNvSpPr/>
              <p:nvPr/>
            </p:nvSpPr>
            <p:spPr>
              <a:xfrm>
                <a:off x="9797550" y="33921"/>
                <a:ext cx="1924504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Flowchart: Stored Data 35"/>
              <p:cNvSpPr/>
              <p:nvPr/>
            </p:nvSpPr>
            <p:spPr>
              <a:xfrm>
                <a:off x="8730867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Flowchart: Stored Data 36"/>
              <p:cNvSpPr/>
              <p:nvPr/>
            </p:nvSpPr>
            <p:spPr>
              <a:xfrm>
                <a:off x="7697278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" name="Flowchart: Stored Data 37"/>
              <p:cNvSpPr/>
              <p:nvPr/>
            </p:nvSpPr>
            <p:spPr>
              <a:xfrm>
                <a:off x="6663689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Flowchart: Stored Data 38"/>
              <p:cNvSpPr/>
              <p:nvPr/>
            </p:nvSpPr>
            <p:spPr>
              <a:xfrm>
                <a:off x="5739680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Flowchart: Stored Data 39"/>
              <p:cNvSpPr/>
              <p:nvPr/>
            </p:nvSpPr>
            <p:spPr>
              <a:xfrm>
                <a:off x="4706091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6513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85" b="89967" l="1990" r="99834">
                        <a14:foregroundMark x1="42620" y1="51327" x2="42620" y2="51327"/>
                        <a14:foregroundMark x1="50249" y1="50083" x2="50249" y2="50083"/>
                        <a14:foregroundMark x1="50332" y1="51575" x2="50332" y2="51575"/>
                        <a14:foregroundMark x1="69237" y1="53648" x2="69237" y2="53648"/>
                        <a14:foregroundMark x1="84494" y1="50249" x2="84494" y2="50249"/>
                        <a14:backgroundMark x1="48590" y1="39552" x2="48590" y2="39552"/>
                        <a14:backgroundMark x1="48839" y1="43947" x2="48839" y2="43947"/>
                        <a14:backgroundMark x1="54643" y1="42620" x2="54643" y2="42620"/>
                        <a14:backgroundMark x1="62687" y1="42786" x2="62687" y2="42786"/>
                        <a14:backgroundMark x1="18076" y1="60531" x2="18076" y2="60531"/>
                        <a14:backgroundMark x1="25622" y1="44362" x2="25622" y2="443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4065831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1010757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 flipH="1">
            <a:off x="-10998" y="0"/>
            <a:ext cx="12191810" cy="7256127"/>
            <a:chOff x="-10998" y="0"/>
            <a:chExt cx="12191810" cy="725612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9983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10998" y="0"/>
              <a:ext cx="12191810" cy="6858000"/>
            </a:xfrm>
            <a:prstGeom prst="rect">
              <a:avLst/>
            </a:prstGeom>
          </p:spPr>
        </p:pic>
        <p:sp>
          <p:nvSpPr>
            <p:cNvPr id="2" name="Rounded Rectangle 1"/>
            <p:cNvSpPr/>
            <p:nvPr/>
          </p:nvSpPr>
          <p:spPr>
            <a:xfrm rot="3804228" flipH="1">
              <a:off x="5209186" y="3503964"/>
              <a:ext cx="6073673" cy="1430654"/>
            </a:xfrm>
            <a:prstGeom prst="roundRect">
              <a:avLst/>
            </a:prstGeom>
            <a:noFill/>
            <a:ln>
              <a:noFill/>
            </a:ln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>
              <a:sp3d extrusionH="57150">
                <a:bevelT w="38100" h="38100"/>
              </a:sp3d>
            </a:bodyPr>
            <a:lstStyle/>
            <a:p>
              <a:pPr algn="ctr"/>
              <a:r>
                <a:rPr lang="en-US" sz="6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B Nazanin" panose="00000400000000000000" pitchFamily="2" charset="-78"/>
                </a:rPr>
                <a:t>Table of Contents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 flipH="1">
            <a:off x="7431554" y="1879736"/>
            <a:ext cx="3643456" cy="4376466"/>
            <a:chOff x="2002663" y="683540"/>
            <a:chExt cx="3643456" cy="4376466"/>
          </a:xfrm>
        </p:grpSpPr>
        <p:sp>
          <p:nvSpPr>
            <p:cNvPr id="10" name="Flowchart: Stored Data 9"/>
            <p:cNvSpPr/>
            <p:nvPr/>
          </p:nvSpPr>
          <p:spPr>
            <a:xfrm>
              <a:off x="3344540" y="683540"/>
              <a:ext cx="2301579" cy="730369"/>
            </a:xfrm>
            <a:prstGeom prst="flowChartOnlineStorage">
              <a:avLst/>
            </a:prstGeom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11" name="Flowchart: Stored Data 10"/>
            <p:cNvSpPr/>
            <p:nvPr/>
          </p:nvSpPr>
          <p:spPr>
            <a:xfrm>
              <a:off x="2631446" y="1595064"/>
              <a:ext cx="2301579" cy="730369"/>
            </a:xfrm>
            <a:prstGeom prst="flowChartOnlineStorage">
              <a:avLst/>
            </a:prstGeom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</a:p>
          </p:txBody>
        </p:sp>
        <p:sp>
          <p:nvSpPr>
            <p:cNvPr id="12" name="Flowchart: Stored Data 11"/>
            <p:cNvSpPr/>
            <p:nvPr/>
          </p:nvSpPr>
          <p:spPr>
            <a:xfrm>
              <a:off x="2002663" y="2506588"/>
              <a:ext cx="2301579" cy="730369"/>
            </a:xfrm>
            <a:prstGeom prst="flowChartOnlineStorage">
              <a:avLst/>
            </a:prstGeom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</p:txBody>
        </p:sp>
        <p:sp>
          <p:nvSpPr>
            <p:cNvPr id="13" name="Flowchart: Stored Data 12"/>
            <p:cNvSpPr/>
            <p:nvPr/>
          </p:nvSpPr>
          <p:spPr>
            <a:xfrm>
              <a:off x="2631446" y="3418112"/>
              <a:ext cx="2301579" cy="730369"/>
            </a:xfrm>
            <a:prstGeom prst="flowChartOnlineStorage">
              <a:avLst/>
            </a:prstGeom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</a:p>
          </p:txBody>
        </p:sp>
        <p:sp>
          <p:nvSpPr>
            <p:cNvPr id="14" name="Flowchart: Stored Data 13"/>
            <p:cNvSpPr/>
            <p:nvPr/>
          </p:nvSpPr>
          <p:spPr>
            <a:xfrm>
              <a:off x="3344540" y="4329637"/>
              <a:ext cx="2301579" cy="730369"/>
            </a:xfrm>
            <a:prstGeom prst="flowChartOnlineStorage">
              <a:avLst/>
            </a:prstGeom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</a:p>
          </p:txBody>
        </p:sp>
      </p:grpSp>
      <p:pic>
        <p:nvPicPr>
          <p:cNvPr id="16" name="Picture 2" descr="download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488" r="100000">
                        <a14:foregroundMark x1="44878" y1="20541" x2="44878" y2="205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66" y="1025001"/>
            <a:ext cx="1562100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6250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295" y="748047"/>
            <a:ext cx="5266431" cy="5266431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grpSp>
        <p:nvGrpSpPr>
          <p:cNvPr id="5" name="Group 4"/>
          <p:cNvGrpSpPr/>
          <p:nvPr/>
        </p:nvGrpSpPr>
        <p:grpSpPr>
          <a:xfrm>
            <a:off x="224288" y="1448207"/>
            <a:ext cx="6298672" cy="3818386"/>
            <a:chOff x="4048226" y="721253"/>
            <a:chExt cx="5015196" cy="5415492"/>
          </a:xfrm>
        </p:grpSpPr>
        <p:sp>
          <p:nvSpPr>
            <p:cNvPr id="7" name="Freeform 6"/>
            <p:cNvSpPr/>
            <p:nvPr/>
          </p:nvSpPr>
          <p:spPr>
            <a:xfrm rot="17350740">
              <a:off x="5102547" y="2295423"/>
              <a:ext cx="2354925" cy="32124"/>
            </a:xfrm>
            <a:custGeom>
              <a:avLst/>
              <a:gdLst>
                <a:gd name="connsiteX0" fmla="*/ 0 w 2354925"/>
                <a:gd name="connsiteY0" fmla="*/ 16062 h 32124"/>
                <a:gd name="connsiteX1" fmla="*/ 2354925 w 2354925"/>
                <a:gd name="connsiteY1" fmla="*/ 16062 h 3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4925" h="32124">
                  <a:moveTo>
                    <a:pt x="0" y="16062"/>
                  </a:moveTo>
                  <a:lnTo>
                    <a:pt x="2354925" y="16062"/>
                  </a:lnTo>
                </a:path>
              </a:pathLst>
            </a:custGeom>
            <a:noFill/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6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31288" tIns="-42811" rIns="1131290" bIns="-42812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00" kern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>
              <a:off x="6482820" y="721253"/>
              <a:ext cx="2580602" cy="967052"/>
            </a:xfrm>
            <a:custGeom>
              <a:avLst/>
              <a:gdLst>
                <a:gd name="connsiteX0" fmla="*/ 0 w 1934104"/>
                <a:gd name="connsiteY0" fmla="*/ 96705 h 967052"/>
                <a:gd name="connsiteX1" fmla="*/ 96705 w 1934104"/>
                <a:gd name="connsiteY1" fmla="*/ 0 h 967052"/>
                <a:gd name="connsiteX2" fmla="*/ 1837399 w 1934104"/>
                <a:gd name="connsiteY2" fmla="*/ 0 h 967052"/>
                <a:gd name="connsiteX3" fmla="*/ 1934104 w 1934104"/>
                <a:gd name="connsiteY3" fmla="*/ 96705 h 967052"/>
                <a:gd name="connsiteX4" fmla="*/ 1934104 w 1934104"/>
                <a:gd name="connsiteY4" fmla="*/ 870347 h 967052"/>
                <a:gd name="connsiteX5" fmla="*/ 1837399 w 1934104"/>
                <a:gd name="connsiteY5" fmla="*/ 967052 h 967052"/>
                <a:gd name="connsiteX6" fmla="*/ 96705 w 1934104"/>
                <a:gd name="connsiteY6" fmla="*/ 967052 h 967052"/>
                <a:gd name="connsiteX7" fmla="*/ 0 w 1934104"/>
                <a:gd name="connsiteY7" fmla="*/ 870347 h 967052"/>
                <a:gd name="connsiteX8" fmla="*/ 0 w 1934104"/>
                <a:gd name="connsiteY8" fmla="*/ 96705 h 96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4104" h="967052">
                  <a:moveTo>
                    <a:pt x="0" y="96705"/>
                  </a:moveTo>
                  <a:cubicBezTo>
                    <a:pt x="0" y="43296"/>
                    <a:pt x="43296" y="0"/>
                    <a:pt x="96705" y="0"/>
                  </a:cubicBezTo>
                  <a:lnTo>
                    <a:pt x="1837399" y="0"/>
                  </a:lnTo>
                  <a:cubicBezTo>
                    <a:pt x="1890808" y="0"/>
                    <a:pt x="1934104" y="43296"/>
                    <a:pt x="1934104" y="96705"/>
                  </a:cubicBezTo>
                  <a:lnTo>
                    <a:pt x="1934104" y="870347"/>
                  </a:lnTo>
                  <a:cubicBezTo>
                    <a:pt x="1934104" y="923756"/>
                    <a:pt x="1890808" y="967052"/>
                    <a:pt x="1837399" y="967052"/>
                  </a:cubicBezTo>
                  <a:lnTo>
                    <a:pt x="96705" y="967052"/>
                  </a:lnTo>
                  <a:cubicBezTo>
                    <a:pt x="43296" y="967052"/>
                    <a:pt x="0" y="923756"/>
                    <a:pt x="0" y="870347"/>
                  </a:cubicBezTo>
                  <a:lnTo>
                    <a:pt x="0" y="96705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40389" tIns="40389" rIns="40389" bIns="40389" numCol="1" spcCol="1270" anchor="ctr" anchorCtr="0">
              <a:noAutofit/>
            </a:bodyPr>
            <a:lstStyle/>
            <a:p>
              <a:pPr lvl="0" algn="ctr" defTabSz="8445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a-IR" sz="16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تشخیص سخت یک نابینا در شب</a:t>
              </a:r>
              <a:endParaRPr lang="en-US" sz="16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8289469">
              <a:off x="5602641" y="2851479"/>
              <a:ext cx="1354736" cy="32124"/>
            </a:xfrm>
            <a:custGeom>
              <a:avLst/>
              <a:gdLst>
                <a:gd name="connsiteX0" fmla="*/ 0 w 1354736"/>
                <a:gd name="connsiteY0" fmla="*/ 16062 h 32124"/>
                <a:gd name="connsiteX1" fmla="*/ 1354736 w 1354736"/>
                <a:gd name="connsiteY1" fmla="*/ 16062 h 3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736" h="32124">
                  <a:moveTo>
                    <a:pt x="0" y="16062"/>
                  </a:moveTo>
                  <a:lnTo>
                    <a:pt x="1354736" y="16062"/>
                  </a:lnTo>
                </a:path>
              </a:pathLst>
            </a:custGeom>
            <a:noFill/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6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56200" tIns="-17806" rIns="656199" bIns="-17807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00" kern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>
              <a:off x="6482820" y="1833363"/>
              <a:ext cx="2580602" cy="967052"/>
            </a:xfrm>
            <a:custGeom>
              <a:avLst/>
              <a:gdLst>
                <a:gd name="connsiteX0" fmla="*/ 0 w 1934104"/>
                <a:gd name="connsiteY0" fmla="*/ 96705 h 967052"/>
                <a:gd name="connsiteX1" fmla="*/ 96705 w 1934104"/>
                <a:gd name="connsiteY1" fmla="*/ 0 h 967052"/>
                <a:gd name="connsiteX2" fmla="*/ 1837399 w 1934104"/>
                <a:gd name="connsiteY2" fmla="*/ 0 h 967052"/>
                <a:gd name="connsiteX3" fmla="*/ 1934104 w 1934104"/>
                <a:gd name="connsiteY3" fmla="*/ 96705 h 967052"/>
                <a:gd name="connsiteX4" fmla="*/ 1934104 w 1934104"/>
                <a:gd name="connsiteY4" fmla="*/ 870347 h 967052"/>
                <a:gd name="connsiteX5" fmla="*/ 1837399 w 1934104"/>
                <a:gd name="connsiteY5" fmla="*/ 967052 h 967052"/>
                <a:gd name="connsiteX6" fmla="*/ 96705 w 1934104"/>
                <a:gd name="connsiteY6" fmla="*/ 967052 h 967052"/>
                <a:gd name="connsiteX7" fmla="*/ 0 w 1934104"/>
                <a:gd name="connsiteY7" fmla="*/ 870347 h 967052"/>
                <a:gd name="connsiteX8" fmla="*/ 0 w 1934104"/>
                <a:gd name="connsiteY8" fmla="*/ 96705 h 96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4104" h="967052">
                  <a:moveTo>
                    <a:pt x="0" y="96705"/>
                  </a:moveTo>
                  <a:cubicBezTo>
                    <a:pt x="0" y="43296"/>
                    <a:pt x="43296" y="0"/>
                    <a:pt x="96705" y="0"/>
                  </a:cubicBezTo>
                  <a:lnTo>
                    <a:pt x="1837399" y="0"/>
                  </a:lnTo>
                  <a:cubicBezTo>
                    <a:pt x="1890808" y="0"/>
                    <a:pt x="1934104" y="43296"/>
                    <a:pt x="1934104" y="96705"/>
                  </a:cubicBezTo>
                  <a:lnTo>
                    <a:pt x="1934104" y="870347"/>
                  </a:lnTo>
                  <a:cubicBezTo>
                    <a:pt x="1934104" y="923756"/>
                    <a:pt x="1890808" y="967052"/>
                    <a:pt x="1837399" y="967052"/>
                  </a:cubicBezTo>
                  <a:lnTo>
                    <a:pt x="96705" y="967052"/>
                  </a:lnTo>
                  <a:cubicBezTo>
                    <a:pt x="43296" y="967052"/>
                    <a:pt x="0" y="923756"/>
                    <a:pt x="0" y="870347"/>
                  </a:cubicBezTo>
                  <a:lnTo>
                    <a:pt x="0" y="96705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40389" tIns="40389" rIns="40389" bIns="40389" numCol="1" spcCol="1270" anchor="ctr" anchorCtr="0">
              <a:noAutofit/>
            </a:bodyPr>
            <a:lstStyle/>
            <a:p>
              <a:pPr lvl="0" algn="ctr" defTabSz="8445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a-IR" sz="16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عدم تشخیص دقیق و به موقع موانع در جهت یابی</a:t>
              </a:r>
              <a:endParaRPr lang="en-US" sz="16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5893191" y="3407534"/>
              <a:ext cx="773641" cy="32124"/>
            </a:xfrm>
            <a:custGeom>
              <a:avLst/>
              <a:gdLst>
                <a:gd name="connsiteX0" fmla="*/ 0 w 773641"/>
                <a:gd name="connsiteY0" fmla="*/ 16062 h 32124"/>
                <a:gd name="connsiteX1" fmla="*/ 773641 w 773641"/>
                <a:gd name="connsiteY1" fmla="*/ 16062 h 3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73641" h="32124">
                  <a:moveTo>
                    <a:pt x="0" y="16062"/>
                  </a:moveTo>
                  <a:lnTo>
                    <a:pt x="773641" y="16062"/>
                  </a:lnTo>
                </a:path>
              </a:pathLst>
            </a:custGeom>
            <a:noFill/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6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0179" tIns="-3279" rIns="380180" bIns="-3279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00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>
              <a:off x="6482820" y="2945474"/>
              <a:ext cx="2580602" cy="967052"/>
            </a:xfrm>
            <a:custGeom>
              <a:avLst/>
              <a:gdLst>
                <a:gd name="connsiteX0" fmla="*/ 0 w 1934104"/>
                <a:gd name="connsiteY0" fmla="*/ 96705 h 967052"/>
                <a:gd name="connsiteX1" fmla="*/ 96705 w 1934104"/>
                <a:gd name="connsiteY1" fmla="*/ 0 h 967052"/>
                <a:gd name="connsiteX2" fmla="*/ 1837399 w 1934104"/>
                <a:gd name="connsiteY2" fmla="*/ 0 h 967052"/>
                <a:gd name="connsiteX3" fmla="*/ 1934104 w 1934104"/>
                <a:gd name="connsiteY3" fmla="*/ 96705 h 967052"/>
                <a:gd name="connsiteX4" fmla="*/ 1934104 w 1934104"/>
                <a:gd name="connsiteY4" fmla="*/ 870347 h 967052"/>
                <a:gd name="connsiteX5" fmla="*/ 1837399 w 1934104"/>
                <a:gd name="connsiteY5" fmla="*/ 967052 h 967052"/>
                <a:gd name="connsiteX6" fmla="*/ 96705 w 1934104"/>
                <a:gd name="connsiteY6" fmla="*/ 967052 h 967052"/>
                <a:gd name="connsiteX7" fmla="*/ 0 w 1934104"/>
                <a:gd name="connsiteY7" fmla="*/ 870347 h 967052"/>
                <a:gd name="connsiteX8" fmla="*/ 0 w 1934104"/>
                <a:gd name="connsiteY8" fmla="*/ 96705 h 96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4104" h="967052">
                  <a:moveTo>
                    <a:pt x="0" y="96705"/>
                  </a:moveTo>
                  <a:cubicBezTo>
                    <a:pt x="0" y="43296"/>
                    <a:pt x="43296" y="0"/>
                    <a:pt x="96705" y="0"/>
                  </a:cubicBezTo>
                  <a:lnTo>
                    <a:pt x="1837399" y="0"/>
                  </a:lnTo>
                  <a:cubicBezTo>
                    <a:pt x="1890808" y="0"/>
                    <a:pt x="1934104" y="43296"/>
                    <a:pt x="1934104" y="96705"/>
                  </a:cubicBezTo>
                  <a:lnTo>
                    <a:pt x="1934104" y="870347"/>
                  </a:lnTo>
                  <a:cubicBezTo>
                    <a:pt x="1934104" y="923756"/>
                    <a:pt x="1890808" y="967052"/>
                    <a:pt x="1837399" y="967052"/>
                  </a:cubicBezTo>
                  <a:lnTo>
                    <a:pt x="96705" y="967052"/>
                  </a:lnTo>
                  <a:cubicBezTo>
                    <a:pt x="43296" y="967052"/>
                    <a:pt x="0" y="923756"/>
                    <a:pt x="0" y="870347"/>
                  </a:cubicBezTo>
                  <a:lnTo>
                    <a:pt x="0" y="96705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40389" tIns="40389" rIns="40389" bIns="40389" numCol="1" spcCol="1270" anchor="ctr" anchorCtr="0">
              <a:noAutofit/>
            </a:bodyPr>
            <a:lstStyle/>
            <a:p>
              <a:pPr lvl="0" algn="ctr" defTabSz="8445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a-IR" sz="16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عدم تشخیص زود هنگام موانع</a:t>
              </a:r>
              <a:endParaRPr lang="en-US" sz="16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 rot="3310531">
              <a:off x="5602641" y="3963589"/>
              <a:ext cx="1354736" cy="32124"/>
            </a:xfrm>
            <a:custGeom>
              <a:avLst/>
              <a:gdLst>
                <a:gd name="connsiteX0" fmla="*/ 0 w 1354736"/>
                <a:gd name="connsiteY0" fmla="*/ 16062 h 32124"/>
                <a:gd name="connsiteX1" fmla="*/ 1354736 w 1354736"/>
                <a:gd name="connsiteY1" fmla="*/ 16062 h 3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54736" h="32124">
                  <a:moveTo>
                    <a:pt x="0" y="16062"/>
                  </a:moveTo>
                  <a:lnTo>
                    <a:pt x="1354736" y="16062"/>
                  </a:lnTo>
                </a:path>
              </a:pathLst>
            </a:custGeom>
            <a:noFill/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6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56200" tIns="-17806" rIns="656200" bIns="-17807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00" kern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14" name="Freeform 13"/>
            <p:cNvSpPr/>
            <p:nvPr/>
          </p:nvSpPr>
          <p:spPr>
            <a:xfrm>
              <a:off x="6482820" y="4057583"/>
              <a:ext cx="2580602" cy="967052"/>
            </a:xfrm>
            <a:custGeom>
              <a:avLst/>
              <a:gdLst>
                <a:gd name="connsiteX0" fmla="*/ 0 w 1934104"/>
                <a:gd name="connsiteY0" fmla="*/ 96705 h 967052"/>
                <a:gd name="connsiteX1" fmla="*/ 96705 w 1934104"/>
                <a:gd name="connsiteY1" fmla="*/ 0 h 967052"/>
                <a:gd name="connsiteX2" fmla="*/ 1837399 w 1934104"/>
                <a:gd name="connsiteY2" fmla="*/ 0 h 967052"/>
                <a:gd name="connsiteX3" fmla="*/ 1934104 w 1934104"/>
                <a:gd name="connsiteY3" fmla="*/ 96705 h 967052"/>
                <a:gd name="connsiteX4" fmla="*/ 1934104 w 1934104"/>
                <a:gd name="connsiteY4" fmla="*/ 870347 h 967052"/>
                <a:gd name="connsiteX5" fmla="*/ 1837399 w 1934104"/>
                <a:gd name="connsiteY5" fmla="*/ 967052 h 967052"/>
                <a:gd name="connsiteX6" fmla="*/ 96705 w 1934104"/>
                <a:gd name="connsiteY6" fmla="*/ 967052 h 967052"/>
                <a:gd name="connsiteX7" fmla="*/ 0 w 1934104"/>
                <a:gd name="connsiteY7" fmla="*/ 870347 h 967052"/>
                <a:gd name="connsiteX8" fmla="*/ 0 w 1934104"/>
                <a:gd name="connsiteY8" fmla="*/ 96705 h 96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4104" h="967052">
                  <a:moveTo>
                    <a:pt x="0" y="96705"/>
                  </a:moveTo>
                  <a:cubicBezTo>
                    <a:pt x="0" y="43296"/>
                    <a:pt x="43296" y="0"/>
                    <a:pt x="96705" y="0"/>
                  </a:cubicBezTo>
                  <a:lnTo>
                    <a:pt x="1837399" y="0"/>
                  </a:lnTo>
                  <a:cubicBezTo>
                    <a:pt x="1890808" y="0"/>
                    <a:pt x="1934104" y="43296"/>
                    <a:pt x="1934104" y="96705"/>
                  </a:cubicBezTo>
                  <a:lnTo>
                    <a:pt x="1934104" y="870347"/>
                  </a:lnTo>
                  <a:cubicBezTo>
                    <a:pt x="1934104" y="923756"/>
                    <a:pt x="1890808" y="967052"/>
                    <a:pt x="1837399" y="967052"/>
                  </a:cubicBezTo>
                  <a:lnTo>
                    <a:pt x="96705" y="967052"/>
                  </a:lnTo>
                  <a:cubicBezTo>
                    <a:pt x="43296" y="967052"/>
                    <a:pt x="0" y="923756"/>
                    <a:pt x="0" y="870347"/>
                  </a:cubicBezTo>
                  <a:lnTo>
                    <a:pt x="0" y="9670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40389" tIns="40389" rIns="40389" bIns="40389" numCol="1" spcCol="1270" anchor="ctr" anchorCtr="0">
              <a:noAutofit/>
            </a:bodyPr>
            <a:lstStyle/>
            <a:p>
              <a:pPr lvl="0" algn="ctr" defTabSz="8445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Failure to notify the user</a:t>
              </a:r>
            </a:p>
          </p:txBody>
        </p:sp>
        <p:sp>
          <p:nvSpPr>
            <p:cNvPr id="15" name="Freeform 14"/>
            <p:cNvSpPr/>
            <p:nvPr/>
          </p:nvSpPr>
          <p:spPr>
            <a:xfrm rot="4249260">
              <a:off x="5102547" y="4519644"/>
              <a:ext cx="2354925" cy="32124"/>
            </a:xfrm>
            <a:custGeom>
              <a:avLst/>
              <a:gdLst>
                <a:gd name="connsiteX0" fmla="*/ 0 w 2354925"/>
                <a:gd name="connsiteY0" fmla="*/ 16062 h 32124"/>
                <a:gd name="connsiteX1" fmla="*/ 2354925 w 2354925"/>
                <a:gd name="connsiteY1" fmla="*/ 16062 h 3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354925" h="32124">
                  <a:moveTo>
                    <a:pt x="0" y="16062"/>
                  </a:moveTo>
                  <a:lnTo>
                    <a:pt x="2354925" y="16062"/>
                  </a:lnTo>
                </a:path>
              </a:pathLst>
            </a:custGeom>
            <a:noFill/>
          </p:spPr>
          <p:style>
            <a:lnRef idx="2">
              <a:schemeClr val="accent6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6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31289" tIns="-42811" rIns="1131290" bIns="-42812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00" kern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6482820" y="5169693"/>
              <a:ext cx="2580602" cy="967052"/>
            </a:xfrm>
            <a:custGeom>
              <a:avLst/>
              <a:gdLst>
                <a:gd name="connsiteX0" fmla="*/ 0 w 1934104"/>
                <a:gd name="connsiteY0" fmla="*/ 96705 h 967052"/>
                <a:gd name="connsiteX1" fmla="*/ 96705 w 1934104"/>
                <a:gd name="connsiteY1" fmla="*/ 0 h 967052"/>
                <a:gd name="connsiteX2" fmla="*/ 1837399 w 1934104"/>
                <a:gd name="connsiteY2" fmla="*/ 0 h 967052"/>
                <a:gd name="connsiteX3" fmla="*/ 1934104 w 1934104"/>
                <a:gd name="connsiteY3" fmla="*/ 96705 h 967052"/>
                <a:gd name="connsiteX4" fmla="*/ 1934104 w 1934104"/>
                <a:gd name="connsiteY4" fmla="*/ 870347 h 967052"/>
                <a:gd name="connsiteX5" fmla="*/ 1837399 w 1934104"/>
                <a:gd name="connsiteY5" fmla="*/ 967052 h 967052"/>
                <a:gd name="connsiteX6" fmla="*/ 96705 w 1934104"/>
                <a:gd name="connsiteY6" fmla="*/ 967052 h 967052"/>
                <a:gd name="connsiteX7" fmla="*/ 0 w 1934104"/>
                <a:gd name="connsiteY7" fmla="*/ 870347 h 967052"/>
                <a:gd name="connsiteX8" fmla="*/ 0 w 1934104"/>
                <a:gd name="connsiteY8" fmla="*/ 96705 h 96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4104" h="967052">
                  <a:moveTo>
                    <a:pt x="0" y="96705"/>
                  </a:moveTo>
                  <a:cubicBezTo>
                    <a:pt x="0" y="43296"/>
                    <a:pt x="43296" y="0"/>
                    <a:pt x="96705" y="0"/>
                  </a:cubicBezTo>
                  <a:lnTo>
                    <a:pt x="1837399" y="0"/>
                  </a:lnTo>
                  <a:cubicBezTo>
                    <a:pt x="1890808" y="0"/>
                    <a:pt x="1934104" y="43296"/>
                    <a:pt x="1934104" y="96705"/>
                  </a:cubicBezTo>
                  <a:lnTo>
                    <a:pt x="1934104" y="870347"/>
                  </a:lnTo>
                  <a:cubicBezTo>
                    <a:pt x="1934104" y="923756"/>
                    <a:pt x="1890808" y="967052"/>
                    <a:pt x="1837399" y="967052"/>
                  </a:cubicBezTo>
                  <a:lnTo>
                    <a:pt x="96705" y="967052"/>
                  </a:lnTo>
                  <a:cubicBezTo>
                    <a:pt x="43296" y="967052"/>
                    <a:pt x="0" y="923756"/>
                    <a:pt x="0" y="870347"/>
                  </a:cubicBezTo>
                  <a:lnTo>
                    <a:pt x="0" y="9670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40389" tIns="40389" rIns="40389" bIns="40389" numCol="1" spcCol="1270" anchor="ctr" anchorCtr="0">
              <a:noAutofit/>
            </a:bodyPr>
            <a:lstStyle/>
            <a:p>
              <a:pPr lvl="0" algn="ctr" defTabSz="8445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Failure to recognize obstacles in other directions</a:t>
              </a:r>
            </a:p>
          </p:txBody>
        </p:sp>
        <p:sp>
          <p:nvSpPr>
            <p:cNvPr id="19" name="Freeform 18"/>
            <p:cNvSpPr/>
            <p:nvPr/>
          </p:nvSpPr>
          <p:spPr>
            <a:xfrm>
              <a:off x="6482820" y="731312"/>
              <a:ext cx="2580602" cy="967053"/>
            </a:xfrm>
            <a:custGeom>
              <a:avLst/>
              <a:gdLst>
                <a:gd name="connsiteX0" fmla="*/ 0 w 1934104"/>
                <a:gd name="connsiteY0" fmla="*/ 96705 h 967052"/>
                <a:gd name="connsiteX1" fmla="*/ 96705 w 1934104"/>
                <a:gd name="connsiteY1" fmla="*/ 0 h 967052"/>
                <a:gd name="connsiteX2" fmla="*/ 1837399 w 1934104"/>
                <a:gd name="connsiteY2" fmla="*/ 0 h 967052"/>
                <a:gd name="connsiteX3" fmla="*/ 1934104 w 1934104"/>
                <a:gd name="connsiteY3" fmla="*/ 96705 h 967052"/>
                <a:gd name="connsiteX4" fmla="*/ 1934104 w 1934104"/>
                <a:gd name="connsiteY4" fmla="*/ 870347 h 967052"/>
                <a:gd name="connsiteX5" fmla="*/ 1837399 w 1934104"/>
                <a:gd name="connsiteY5" fmla="*/ 967052 h 967052"/>
                <a:gd name="connsiteX6" fmla="*/ 96705 w 1934104"/>
                <a:gd name="connsiteY6" fmla="*/ 967052 h 967052"/>
                <a:gd name="connsiteX7" fmla="*/ 0 w 1934104"/>
                <a:gd name="connsiteY7" fmla="*/ 870347 h 967052"/>
                <a:gd name="connsiteX8" fmla="*/ 0 w 1934104"/>
                <a:gd name="connsiteY8" fmla="*/ 96705 h 96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4104" h="967052">
                  <a:moveTo>
                    <a:pt x="0" y="96705"/>
                  </a:moveTo>
                  <a:cubicBezTo>
                    <a:pt x="0" y="43296"/>
                    <a:pt x="43296" y="0"/>
                    <a:pt x="96705" y="0"/>
                  </a:cubicBezTo>
                  <a:lnTo>
                    <a:pt x="1837399" y="0"/>
                  </a:lnTo>
                  <a:cubicBezTo>
                    <a:pt x="1890808" y="0"/>
                    <a:pt x="1934104" y="43296"/>
                    <a:pt x="1934104" y="96705"/>
                  </a:cubicBezTo>
                  <a:lnTo>
                    <a:pt x="1934104" y="870347"/>
                  </a:lnTo>
                  <a:cubicBezTo>
                    <a:pt x="1934104" y="923756"/>
                    <a:pt x="1890808" y="967052"/>
                    <a:pt x="1837399" y="967052"/>
                  </a:cubicBezTo>
                  <a:lnTo>
                    <a:pt x="96705" y="967052"/>
                  </a:lnTo>
                  <a:cubicBezTo>
                    <a:pt x="43296" y="967052"/>
                    <a:pt x="0" y="923756"/>
                    <a:pt x="0" y="870347"/>
                  </a:cubicBezTo>
                  <a:lnTo>
                    <a:pt x="0" y="9670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40389" tIns="40389" rIns="40389" bIns="40389" numCol="1" spcCol="1270" anchor="ctr" anchorCtr="0">
              <a:noAutofit/>
            </a:bodyPr>
            <a:lstStyle/>
            <a:p>
              <a:pPr lvl="0" algn="ctr" defTabSz="8445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Difficult to recognize a blind person at night</a:t>
              </a:r>
            </a:p>
          </p:txBody>
        </p:sp>
        <p:sp>
          <p:nvSpPr>
            <p:cNvPr id="20" name="Freeform 19"/>
            <p:cNvSpPr/>
            <p:nvPr/>
          </p:nvSpPr>
          <p:spPr>
            <a:xfrm>
              <a:off x="6482820" y="1843422"/>
              <a:ext cx="2580602" cy="967053"/>
            </a:xfrm>
            <a:custGeom>
              <a:avLst/>
              <a:gdLst>
                <a:gd name="connsiteX0" fmla="*/ 0 w 1934104"/>
                <a:gd name="connsiteY0" fmla="*/ 96705 h 967052"/>
                <a:gd name="connsiteX1" fmla="*/ 96705 w 1934104"/>
                <a:gd name="connsiteY1" fmla="*/ 0 h 967052"/>
                <a:gd name="connsiteX2" fmla="*/ 1837399 w 1934104"/>
                <a:gd name="connsiteY2" fmla="*/ 0 h 967052"/>
                <a:gd name="connsiteX3" fmla="*/ 1934104 w 1934104"/>
                <a:gd name="connsiteY3" fmla="*/ 96705 h 967052"/>
                <a:gd name="connsiteX4" fmla="*/ 1934104 w 1934104"/>
                <a:gd name="connsiteY4" fmla="*/ 870347 h 967052"/>
                <a:gd name="connsiteX5" fmla="*/ 1837399 w 1934104"/>
                <a:gd name="connsiteY5" fmla="*/ 967052 h 967052"/>
                <a:gd name="connsiteX6" fmla="*/ 96705 w 1934104"/>
                <a:gd name="connsiteY6" fmla="*/ 967052 h 967052"/>
                <a:gd name="connsiteX7" fmla="*/ 0 w 1934104"/>
                <a:gd name="connsiteY7" fmla="*/ 870347 h 967052"/>
                <a:gd name="connsiteX8" fmla="*/ 0 w 1934104"/>
                <a:gd name="connsiteY8" fmla="*/ 96705 h 96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4104" h="967052">
                  <a:moveTo>
                    <a:pt x="0" y="96705"/>
                  </a:moveTo>
                  <a:cubicBezTo>
                    <a:pt x="0" y="43296"/>
                    <a:pt x="43296" y="0"/>
                    <a:pt x="96705" y="0"/>
                  </a:cubicBezTo>
                  <a:lnTo>
                    <a:pt x="1837399" y="0"/>
                  </a:lnTo>
                  <a:cubicBezTo>
                    <a:pt x="1890808" y="0"/>
                    <a:pt x="1934104" y="43296"/>
                    <a:pt x="1934104" y="96705"/>
                  </a:cubicBezTo>
                  <a:lnTo>
                    <a:pt x="1934104" y="870347"/>
                  </a:lnTo>
                  <a:cubicBezTo>
                    <a:pt x="1934104" y="923756"/>
                    <a:pt x="1890808" y="967052"/>
                    <a:pt x="1837399" y="967052"/>
                  </a:cubicBezTo>
                  <a:lnTo>
                    <a:pt x="96705" y="967052"/>
                  </a:lnTo>
                  <a:cubicBezTo>
                    <a:pt x="43296" y="967052"/>
                    <a:pt x="0" y="923756"/>
                    <a:pt x="0" y="870347"/>
                  </a:cubicBezTo>
                  <a:lnTo>
                    <a:pt x="0" y="9670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40389" tIns="40389" rIns="40389" bIns="40389" numCol="1" spcCol="1270" anchor="ctr" anchorCtr="0">
              <a:noAutofit/>
            </a:bodyPr>
            <a:lstStyle/>
            <a:p>
              <a:pPr lvl="0" algn="ctr" defTabSz="8445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Improper detection of obstacles in directions</a:t>
              </a:r>
            </a:p>
          </p:txBody>
        </p:sp>
        <p:sp>
          <p:nvSpPr>
            <p:cNvPr id="21" name="Freeform 20"/>
            <p:cNvSpPr/>
            <p:nvPr/>
          </p:nvSpPr>
          <p:spPr>
            <a:xfrm>
              <a:off x="6482820" y="2955533"/>
              <a:ext cx="2580602" cy="967052"/>
            </a:xfrm>
            <a:custGeom>
              <a:avLst/>
              <a:gdLst>
                <a:gd name="connsiteX0" fmla="*/ 0 w 1934104"/>
                <a:gd name="connsiteY0" fmla="*/ 96705 h 967052"/>
                <a:gd name="connsiteX1" fmla="*/ 96705 w 1934104"/>
                <a:gd name="connsiteY1" fmla="*/ 0 h 967052"/>
                <a:gd name="connsiteX2" fmla="*/ 1837399 w 1934104"/>
                <a:gd name="connsiteY2" fmla="*/ 0 h 967052"/>
                <a:gd name="connsiteX3" fmla="*/ 1934104 w 1934104"/>
                <a:gd name="connsiteY3" fmla="*/ 96705 h 967052"/>
                <a:gd name="connsiteX4" fmla="*/ 1934104 w 1934104"/>
                <a:gd name="connsiteY4" fmla="*/ 870347 h 967052"/>
                <a:gd name="connsiteX5" fmla="*/ 1837399 w 1934104"/>
                <a:gd name="connsiteY5" fmla="*/ 967052 h 967052"/>
                <a:gd name="connsiteX6" fmla="*/ 96705 w 1934104"/>
                <a:gd name="connsiteY6" fmla="*/ 967052 h 967052"/>
                <a:gd name="connsiteX7" fmla="*/ 0 w 1934104"/>
                <a:gd name="connsiteY7" fmla="*/ 870347 h 967052"/>
                <a:gd name="connsiteX8" fmla="*/ 0 w 1934104"/>
                <a:gd name="connsiteY8" fmla="*/ 96705 h 96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4104" h="967052">
                  <a:moveTo>
                    <a:pt x="0" y="96705"/>
                  </a:moveTo>
                  <a:cubicBezTo>
                    <a:pt x="0" y="43296"/>
                    <a:pt x="43296" y="0"/>
                    <a:pt x="96705" y="0"/>
                  </a:cubicBezTo>
                  <a:lnTo>
                    <a:pt x="1837399" y="0"/>
                  </a:lnTo>
                  <a:cubicBezTo>
                    <a:pt x="1890808" y="0"/>
                    <a:pt x="1934104" y="43296"/>
                    <a:pt x="1934104" y="96705"/>
                  </a:cubicBezTo>
                  <a:lnTo>
                    <a:pt x="1934104" y="870347"/>
                  </a:lnTo>
                  <a:cubicBezTo>
                    <a:pt x="1934104" y="923756"/>
                    <a:pt x="1890808" y="967052"/>
                    <a:pt x="1837399" y="967052"/>
                  </a:cubicBezTo>
                  <a:lnTo>
                    <a:pt x="96705" y="967052"/>
                  </a:lnTo>
                  <a:cubicBezTo>
                    <a:pt x="43296" y="967052"/>
                    <a:pt x="0" y="923756"/>
                    <a:pt x="0" y="870347"/>
                  </a:cubicBezTo>
                  <a:lnTo>
                    <a:pt x="0" y="9670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40389" tIns="40389" rIns="40389" bIns="40389" numCol="1" spcCol="1270" anchor="ctr" anchorCtr="0">
              <a:noAutofit/>
            </a:bodyPr>
            <a:lstStyle/>
            <a:p>
              <a:pPr lvl="0" algn="ctr" defTabSz="8445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Failure to detect obstacles early</a:t>
              </a:r>
            </a:p>
          </p:txBody>
        </p:sp>
        <p:sp>
          <p:nvSpPr>
            <p:cNvPr id="6" name="Freeform 5"/>
            <p:cNvSpPr/>
            <p:nvPr/>
          </p:nvSpPr>
          <p:spPr>
            <a:xfrm>
              <a:off x="4048226" y="2951690"/>
              <a:ext cx="1934104" cy="967053"/>
            </a:xfrm>
            <a:custGeom>
              <a:avLst/>
              <a:gdLst>
                <a:gd name="connsiteX0" fmla="*/ 0 w 1934104"/>
                <a:gd name="connsiteY0" fmla="*/ 96705 h 967052"/>
                <a:gd name="connsiteX1" fmla="*/ 96705 w 1934104"/>
                <a:gd name="connsiteY1" fmla="*/ 0 h 967052"/>
                <a:gd name="connsiteX2" fmla="*/ 1837399 w 1934104"/>
                <a:gd name="connsiteY2" fmla="*/ 0 h 967052"/>
                <a:gd name="connsiteX3" fmla="*/ 1934104 w 1934104"/>
                <a:gd name="connsiteY3" fmla="*/ 96705 h 967052"/>
                <a:gd name="connsiteX4" fmla="*/ 1934104 w 1934104"/>
                <a:gd name="connsiteY4" fmla="*/ 870347 h 967052"/>
                <a:gd name="connsiteX5" fmla="*/ 1837399 w 1934104"/>
                <a:gd name="connsiteY5" fmla="*/ 967052 h 967052"/>
                <a:gd name="connsiteX6" fmla="*/ 96705 w 1934104"/>
                <a:gd name="connsiteY6" fmla="*/ 967052 h 967052"/>
                <a:gd name="connsiteX7" fmla="*/ 0 w 1934104"/>
                <a:gd name="connsiteY7" fmla="*/ 870347 h 967052"/>
                <a:gd name="connsiteX8" fmla="*/ 0 w 1934104"/>
                <a:gd name="connsiteY8" fmla="*/ 96705 h 96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34104" h="967052">
                  <a:moveTo>
                    <a:pt x="0" y="96705"/>
                  </a:moveTo>
                  <a:cubicBezTo>
                    <a:pt x="0" y="43296"/>
                    <a:pt x="43296" y="0"/>
                    <a:pt x="96705" y="0"/>
                  </a:cubicBezTo>
                  <a:lnTo>
                    <a:pt x="1837399" y="0"/>
                  </a:lnTo>
                  <a:cubicBezTo>
                    <a:pt x="1890808" y="0"/>
                    <a:pt x="1934104" y="43296"/>
                    <a:pt x="1934104" y="96705"/>
                  </a:cubicBezTo>
                  <a:lnTo>
                    <a:pt x="1934104" y="870347"/>
                  </a:lnTo>
                  <a:cubicBezTo>
                    <a:pt x="1934104" y="923756"/>
                    <a:pt x="1890808" y="967052"/>
                    <a:pt x="1837399" y="967052"/>
                  </a:cubicBezTo>
                  <a:lnTo>
                    <a:pt x="96705" y="967052"/>
                  </a:lnTo>
                  <a:cubicBezTo>
                    <a:pt x="43296" y="967052"/>
                    <a:pt x="0" y="923756"/>
                    <a:pt x="0" y="870347"/>
                  </a:cubicBezTo>
                  <a:lnTo>
                    <a:pt x="0" y="96705"/>
                  </a:lnTo>
                  <a:close/>
                </a:path>
              </a:pathLst>
            </a:cu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389" tIns="40389" rIns="40389" bIns="40389" numCol="1" spcCol="1270" anchor="ctr" anchorCtr="0">
              <a:noAutofit/>
            </a:bodyPr>
            <a:lstStyle/>
            <a:p>
              <a:pPr lvl="0" algn="ctr" defTabSz="8445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Problems of blind people in daily life:</a:t>
              </a:r>
            </a:p>
          </p:txBody>
        </p:sp>
      </p:grpSp>
      <p:sp>
        <p:nvSpPr>
          <p:cNvPr id="32" name="Rectangle 31"/>
          <p:cNvSpPr/>
          <p:nvPr/>
        </p:nvSpPr>
        <p:spPr>
          <a:xfrm>
            <a:off x="595224" y="165992"/>
            <a:ext cx="66308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Design and implementation of a warning system for approaching objects to the white cane of the blind</a:t>
            </a:r>
            <a:r>
              <a:rPr lang="ar-SA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 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</p:txBody>
      </p:sp>
      <p:pic>
        <p:nvPicPr>
          <p:cNvPr id="28" name="Picture 2" descr="downloa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488" r="100000">
                        <a14:foregroundMark x1="44878" y1="20541" x2="44878" y2="205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0754" y="135557"/>
            <a:ext cx="374397" cy="337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0" name="Group 39"/>
          <p:cNvGrpSpPr/>
          <p:nvPr/>
        </p:nvGrpSpPr>
        <p:grpSpPr>
          <a:xfrm flipH="1">
            <a:off x="130754" y="6280031"/>
            <a:ext cx="5349764" cy="471576"/>
            <a:chOff x="130754" y="6280031"/>
            <a:chExt cx="5349764" cy="471576"/>
          </a:xfrm>
        </p:grpSpPr>
        <p:sp>
          <p:nvSpPr>
            <p:cNvPr id="41" name="Plaque 40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2" name="Plaque 41"/>
            <p:cNvSpPr/>
            <p:nvPr/>
          </p:nvSpPr>
          <p:spPr>
            <a:xfrm>
              <a:off x="3399263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3" name="Plaque 42"/>
            <p:cNvSpPr/>
            <p:nvPr/>
          </p:nvSpPr>
          <p:spPr>
            <a:xfrm>
              <a:off x="230976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4" name="Plaque 43"/>
            <p:cNvSpPr/>
            <p:nvPr/>
          </p:nvSpPr>
          <p:spPr>
            <a:xfrm>
              <a:off x="1220257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5" name="Plaque 44"/>
            <p:cNvSpPr/>
            <p:nvPr/>
          </p:nvSpPr>
          <p:spPr>
            <a:xfrm>
              <a:off x="130754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46" name="Octagon 45"/>
          <p:cNvSpPr/>
          <p:nvPr/>
        </p:nvSpPr>
        <p:spPr>
          <a:xfrm>
            <a:off x="11123698" y="5923471"/>
            <a:ext cx="741872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1/12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95224" y="165992"/>
            <a:ext cx="66308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Design and implementation of a warning system for approaching objects to the white cane of the blind</a:t>
            </a:r>
            <a:r>
              <a:rPr lang="ar-SA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 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</p:txBody>
      </p:sp>
      <p:pic>
        <p:nvPicPr>
          <p:cNvPr id="48" name="Picture 2" descr="downloa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488" r="100000">
                        <a14:foregroundMark x1="44878" y1="20541" x2="44878" y2="205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0754" y="135557"/>
            <a:ext cx="374397" cy="337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9" name="Group 48"/>
          <p:cNvGrpSpPr/>
          <p:nvPr/>
        </p:nvGrpSpPr>
        <p:grpSpPr>
          <a:xfrm flipH="1">
            <a:off x="281738" y="76487"/>
            <a:ext cx="7015963" cy="475559"/>
            <a:chOff x="4706091" y="29950"/>
            <a:chExt cx="7015963" cy="539072"/>
          </a:xfrm>
        </p:grpSpPr>
        <p:sp>
          <p:nvSpPr>
            <p:cNvPr id="50" name="Flowchart: Stored Data 49"/>
            <p:cNvSpPr/>
            <p:nvPr/>
          </p:nvSpPr>
          <p:spPr>
            <a:xfrm>
              <a:off x="9797550" y="33921"/>
              <a:ext cx="1924504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Flowchart: Stored Data 50"/>
            <p:cNvSpPr/>
            <p:nvPr/>
          </p:nvSpPr>
          <p:spPr>
            <a:xfrm>
              <a:off x="8730867" y="29950"/>
              <a:ext cx="1647553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lowchart: Stored Data 51"/>
            <p:cNvSpPr/>
            <p:nvPr/>
          </p:nvSpPr>
          <p:spPr>
            <a:xfrm>
              <a:off x="7697278" y="29950"/>
              <a:ext cx="1647553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Flowchart: Stored Data 52"/>
            <p:cNvSpPr/>
            <p:nvPr/>
          </p:nvSpPr>
          <p:spPr>
            <a:xfrm>
              <a:off x="6663689" y="29950"/>
              <a:ext cx="1647553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Flowchart: Stored Data 53"/>
            <p:cNvSpPr/>
            <p:nvPr/>
          </p:nvSpPr>
          <p:spPr>
            <a:xfrm>
              <a:off x="5739680" y="29950"/>
              <a:ext cx="1647553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Flowchart: Stored Data 54"/>
            <p:cNvSpPr/>
            <p:nvPr/>
          </p:nvSpPr>
          <p:spPr>
            <a:xfrm>
              <a:off x="4706091" y="29950"/>
              <a:ext cx="1647553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2902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58" b="100000" l="1410" r="100000">
                        <a14:foregroundMark x1="56965" y1="26534" x2="56965" y2="26534"/>
                        <a14:foregroundMark x1="59204" y1="26036" x2="59204" y2="26036"/>
                        <a14:foregroundMark x1="47678" y1="21061" x2="47678" y2="21061"/>
                        <a14:foregroundMark x1="46269" y1="18988" x2="46269" y2="18988"/>
                        <a14:foregroundMark x1="46434" y1="21061" x2="46434" y2="21061"/>
                        <a14:foregroundMark x1="46186" y1="22554" x2="46186" y2="22554"/>
                        <a14:foregroundMark x1="44527" y1="22554" x2="44527" y2="22554"/>
                        <a14:foregroundMark x1="43284" y1="20813" x2="43284" y2="20813"/>
                        <a14:foregroundMark x1="43284" y1="20564" x2="43284" y2="20564"/>
                        <a14:foregroundMark x1="43864" y1="19735" x2="43864" y2="19735"/>
                        <a14:foregroundMark x1="45357" y1="56965" x2="45357" y2="56965"/>
                        <a14:foregroundMark x1="44279" y1="57214" x2="44279" y2="57214"/>
                        <a14:foregroundMark x1="42786" y1="58872" x2="42786" y2="58872"/>
                        <a14:foregroundMark x1="42371" y1="60614" x2="42371" y2="60614"/>
                        <a14:foregroundMark x1="19983" y1="67247" x2="19983" y2="67247"/>
                        <a14:foregroundMark x1="21973" y1="69154" x2="21973" y2="69154"/>
                        <a14:foregroundMark x1="18657" y1="69983" x2="18657" y2="69983"/>
                        <a14:foregroundMark x1="39303" y1="49834" x2="39303" y2="49834"/>
                        <a14:foregroundMark x1="38723" y1="48259" x2="38723" y2="48259"/>
                        <a14:foregroundMark x1="43118" y1="50000" x2="43118" y2="5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793" y="1010139"/>
            <a:ext cx="5387350" cy="5387350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 flipH="1">
            <a:off x="766364" y="1206174"/>
            <a:ext cx="5070296" cy="4686626"/>
            <a:chOff x="3562829" y="516453"/>
            <a:chExt cx="5699065" cy="5918852"/>
          </a:xfrm>
        </p:grpSpPr>
        <p:sp>
          <p:nvSpPr>
            <p:cNvPr id="3" name="Rounded Rectangle 2"/>
            <p:cNvSpPr/>
            <p:nvPr/>
          </p:nvSpPr>
          <p:spPr>
            <a:xfrm>
              <a:off x="4287448" y="1639019"/>
              <a:ext cx="4137684" cy="839638"/>
            </a:xfrm>
            <a:prstGeom prst="roundRect">
              <a:avLst/>
            </a:prstGeom>
            <a:solidFill>
              <a:srgbClr val="FF715C"/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ctr"/>
              <a:r>
                <a:rPr lang="en-US" sz="16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Accurate detection of obstacles in a specific direction</a:t>
              </a:r>
            </a:p>
          </p:txBody>
        </p:sp>
        <p:sp>
          <p:nvSpPr>
            <p:cNvPr id="4" name="Rounded Rectangle 3"/>
            <p:cNvSpPr/>
            <p:nvPr/>
          </p:nvSpPr>
          <p:spPr>
            <a:xfrm>
              <a:off x="4097667" y="2628181"/>
              <a:ext cx="4137684" cy="839638"/>
            </a:xfrm>
            <a:prstGeom prst="roundRect">
              <a:avLst/>
            </a:prstGeom>
            <a:solidFill>
              <a:srgbClr val="FF715C"/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ctr"/>
              <a:r>
                <a:rPr lang="en-US" sz="16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Early detection of obstacles</a:t>
              </a:r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3896384" y="3617343"/>
              <a:ext cx="4137684" cy="839638"/>
            </a:xfrm>
            <a:prstGeom prst="roundRect">
              <a:avLst/>
            </a:prstGeom>
            <a:solidFill>
              <a:srgbClr val="FF715C"/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ctr"/>
              <a:r>
                <a:rPr lang="en-US" sz="16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Timely notification to the user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3712354" y="4606505"/>
              <a:ext cx="4137684" cy="839638"/>
            </a:xfrm>
            <a:prstGeom prst="roundRect">
              <a:avLst/>
            </a:prstGeom>
            <a:solidFill>
              <a:srgbClr val="FF715C"/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ctr"/>
              <a:r>
                <a:rPr lang="en-US" sz="16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Detection of obstacles that are not in contact with the ground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3562829" y="5595667"/>
              <a:ext cx="4137684" cy="839638"/>
            </a:xfrm>
            <a:prstGeom prst="roundRect">
              <a:avLst/>
            </a:prstGeom>
            <a:solidFill>
              <a:srgbClr val="FF715C"/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ctr"/>
              <a:r>
                <a:rPr lang="en-US" sz="16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Attracting the attention of a blind person at night</a:t>
              </a:r>
            </a:p>
          </p:txBody>
        </p:sp>
        <p:cxnSp>
          <p:nvCxnSpPr>
            <p:cNvPr id="9" name="Elbow Connector 8"/>
            <p:cNvCxnSpPr>
              <a:endCxn id="3" idx="3"/>
            </p:cNvCxnSpPr>
            <p:nvPr/>
          </p:nvCxnSpPr>
          <p:spPr>
            <a:xfrm rot="10800000" flipV="1">
              <a:off x="8425133" y="1431984"/>
              <a:ext cx="633159" cy="626854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8047232" y="4037162"/>
              <a:ext cx="6702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8693297" y="2058838"/>
              <a:ext cx="48407" cy="3956648"/>
            </a:xfrm>
            <a:prstGeom prst="line">
              <a:avLst/>
            </a:prstGeom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H="1">
              <a:off x="7872143" y="5026324"/>
              <a:ext cx="83219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flipH="1" flipV="1">
              <a:off x="7714983" y="6020944"/>
              <a:ext cx="984914" cy="4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H="1">
              <a:off x="8250432" y="3048000"/>
              <a:ext cx="47923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" name="Rounded Rectangle 1"/>
            <p:cNvSpPr/>
            <p:nvPr/>
          </p:nvSpPr>
          <p:spPr>
            <a:xfrm>
              <a:off x="6139132" y="516453"/>
              <a:ext cx="3122762" cy="931946"/>
            </a:xfrm>
            <a:prstGeom prst="roundRect">
              <a:avLst/>
            </a:prstGeom>
            <a:solidFill>
              <a:srgbClr val="3B5A64"/>
            </a:solidFill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Goals specified in the project: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 flipH="1">
            <a:off x="130754" y="6280031"/>
            <a:ext cx="5349764" cy="471576"/>
            <a:chOff x="130754" y="6280031"/>
            <a:chExt cx="5349764" cy="471576"/>
          </a:xfrm>
        </p:grpSpPr>
        <p:sp>
          <p:nvSpPr>
            <p:cNvPr id="32" name="Plaque 31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3" name="Plaque 32"/>
            <p:cNvSpPr/>
            <p:nvPr/>
          </p:nvSpPr>
          <p:spPr>
            <a:xfrm>
              <a:off x="3399263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5" name="Plaque 34"/>
            <p:cNvSpPr/>
            <p:nvPr/>
          </p:nvSpPr>
          <p:spPr>
            <a:xfrm>
              <a:off x="230976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a-IR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6" name="Plaque 35"/>
            <p:cNvSpPr/>
            <p:nvPr/>
          </p:nvSpPr>
          <p:spPr>
            <a:xfrm>
              <a:off x="1220257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7" name="Plaque 36"/>
            <p:cNvSpPr/>
            <p:nvPr/>
          </p:nvSpPr>
          <p:spPr>
            <a:xfrm>
              <a:off x="130754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38" name="Octagon 37"/>
          <p:cNvSpPr/>
          <p:nvPr/>
        </p:nvSpPr>
        <p:spPr>
          <a:xfrm>
            <a:off x="11123698" y="5923471"/>
            <a:ext cx="741872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2/12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95224" y="165992"/>
            <a:ext cx="66308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Design and implementation of a warning system for approaching objects to the white cane of the blind</a:t>
            </a:r>
            <a:r>
              <a:rPr lang="ar-SA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rPr>
              <a:t> 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anose="00000400000000000000" pitchFamily="2" charset="-78"/>
            </a:endParaRPr>
          </a:p>
        </p:txBody>
      </p:sp>
      <p:pic>
        <p:nvPicPr>
          <p:cNvPr id="41" name="Picture 2" descr="download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488" r="100000">
                        <a14:foregroundMark x1="44878" y1="20541" x2="44878" y2="205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0754" y="135557"/>
            <a:ext cx="374397" cy="337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2" name="Group 41"/>
          <p:cNvGrpSpPr/>
          <p:nvPr/>
        </p:nvGrpSpPr>
        <p:grpSpPr>
          <a:xfrm flipH="1">
            <a:off x="281738" y="76487"/>
            <a:ext cx="7015963" cy="475559"/>
            <a:chOff x="4706091" y="29950"/>
            <a:chExt cx="7015963" cy="539072"/>
          </a:xfrm>
        </p:grpSpPr>
        <p:sp>
          <p:nvSpPr>
            <p:cNvPr id="43" name="Flowchart: Stored Data 42"/>
            <p:cNvSpPr/>
            <p:nvPr/>
          </p:nvSpPr>
          <p:spPr>
            <a:xfrm>
              <a:off x="9797550" y="33921"/>
              <a:ext cx="1924504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lowchart: Stored Data 43"/>
            <p:cNvSpPr/>
            <p:nvPr/>
          </p:nvSpPr>
          <p:spPr>
            <a:xfrm>
              <a:off x="8730867" y="29950"/>
              <a:ext cx="1647553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lowchart: Stored Data 44"/>
            <p:cNvSpPr/>
            <p:nvPr/>
          </p:nvSpPr>
          <p:spPr>
            <a:xfrm>
              <a:off x="7697278" y="29950"/>
              <a:ext cx="1647553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Flowchart: Stored Data 45"/>
            <p:cNvSpPr/>
            <p:nvPr/>
          </p:nvSpPr>
          <p:spPr>
            <a:xfrm>
              <a:off x="6663689" y="29950"/>
              <a:ext cx="1647553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lowchart: Stored Data 46"/>
            <p:cNvSpPr/>
            <p:nvPr/>
          </p:nvSpPr>
          <p:spPr>
            <a:xfrm>
              <a:off x="5739680" y="29950"/>
              <a:ext cx="1647553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Flowchart: Stored Data 53"/>
            <p:cNvSpPr/>
            <p:nvPr/>
          </p:nvSpPr>
          <p:spPr>
            <a:xfrm>
              <a:off x="4706091" y="29950"/>
              <a:ext cx="1647553" cy="535101"/>
            </a:xfrm>
            <a:prstGeom prst="flowChartOnlineStorage">
              <a:avLst/>
            </a:prstGeom>
            <a:solidFill>
              <a:srgbClr val="339966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90003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834" l="1410" r="100000">
                        <a14:foregroundMark x1="64428" y1="14428" x2="64428" y2="14428"/>
                        <a14:foregroundMark x1="69486" y1="16003" x2="69486" y2="16003"/>
                        <a14:foregroundMark x1="72305" y1="16998" x2="72305" y2="16998"/>
                        <a14:foregroundMark x1="76783" y1="10365" x2="76783" y2="10365"/>
                        <a14:foregroundMark x1="79851" y1="35738" x2="79851" y2="35738"/>
                        <a14:foregroundMark x1="67662" y1="69486" x2="67662" y2="69486"/>
                        <a14:foregroundMark x1="68657" y1="70232" x2="68657" y2="70232"/>
                        <a14:foregroundMark x1="69569" y1="71642" x2="69569" y2="71642"/>
                        <a14:foregroundMark x1="70564" y1="72554" x2="70564" y2="72554"/>
                        <a14:foregroundMark x1="72554" y1="73217" x2="72554" y2="73217"/>
                        <a14:foregroundMark x1="79436" y1="18905" x2="79436" y2="18905"/>
                        <a14:foregroundMark x1="79768" y1="15672" x2="79768" y2="15672"/>
                        <a14:foregroundMark x1="79768" y1="13682" x2="79768" y2="13682"/>
                        <a14:foregroundMark x1="71891" y1="11526" x2="71891" y2="11526"/>
                        <a14:foregroundMark x1="74793" y1="10365" x2="74793" y2="10365"/>
                        <a14:foregroundMark x1="72471" y1="10779" x2="72471" y2="10779"/>
                        <a14:foregroundMark x1="70232" y1="13267" x2="70232" y2="13267"/>
                        <a14:foregroundMark x1="71061" y1="19154" x2="71061" y2="191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97701" y="1027353"/>
            <a:ext cx="5166414" cy="516641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cxnSp>
        <p:nvCxnSpPr>
          <p:cNvPr id="44" name="Straight Arrow Connector 43"/>
          <p:cNvCxnSpPr>
            <a:endCxn id="11" idx="3"/>
          </p:cNvCxnSpPr>
          <p:nvPr/>
        </p:nvCxnSpPr>
        <p:spPr>
          <a:xfrm>
            <a:off x="4390343" y="2290268"/>
            <a:ext cx="2241547" cy="7339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12" idx="0"/>
          </p:cNvCxnSpPr>
          <p:nvPr/>
        </p:nvCxnSpPr>
        <p:spPr>
          <a:xfrm>
            <a:off x="4390342" y="2301408"/>
            <a:ext cx="98424" cy="7743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/>
            <a:endCxn id="13" idx="1"/>
          </p:cNvCxnSpPr>
          <p:nvPr/>
        </p:nvCxnSpPr>
        <p:spPr>
          <a:xfrm flipH="1">
            <a:off x="2345641" y="2290268"/>
            <a:ext cx="2078076" cy="5509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 flipH="1">
            <a:off x="402264" y="1548482"/>
            <a:ext cx="8173003" cy="2290713"/>
            <a:chOff x="2409531" y="3483258"/>
            <a:chExt cx="7104722" cy="2161001"/>
          </a:xfrm>
        </p:grpSpPr>
        <p:sp>
          <p:nvSpPr>
            <p:cNvPr id="11" name="Rounded Rectangle 10"/>
            <p:cNvSpPr/>
            <p:nvPr/>
          </p:nvSpPr>
          <p:spPr>
            <a:xfrm>
              <a:off x="2409531" y="4515362"/>
              <a:ext cx="1689361" cy="720217"/>
            </a:xfrm>
            <a:prstGeom prst="roundRect">
              <a:avLst/>
            </a:prstGeom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75" tIns="15875" rIns="15875" bIns="15875" numCol="1" spcCol="1270" anchor="ctr" anchorCtr="0">
              <a:noAutofit/>
            </a:bodyPr>
            <a:lstStyle/>
            <a:p>
              <a:pPr lvl="0" algn="ctr" defTabSz="11112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Maintain the cane posture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7824892" y="4203476"/>
              <a:ext cx="1689361" cy="998666"/>
            </a:xfrm>
            <a:prstGeom prst="roundRect">
              <a:avLst/>
            </a:prstGeom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75" tIns="15875" rIns="15875" bIns="15875" numCol="1" spcCol="1270" anchor="ctr" anchorCtr="0">
              <a:noAutofit/>
            </a:bodyPr>
            <a:lstStyle/>
            <a:p>
              <a:pPr lvl="0" algn="ctr" defTabSz="11112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Installation of equipment does not cause weakness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5117211" y="4924042"/>
              <a:ext cx="1689361" cy="720217"/>
            </a:xfrm>
            <a:prstGeom prst="roundRect">
              <a:avLst/>
            </a:prstGeom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75" tIns="15875" rIns="15875" bIns="15875" numCol="1" spcCol="1270" anchor="ctr" anchorCtr="0">
              <a:noAutofit/>
            </a:bodyPr>
            <a:lstStyle/>
            <a:p>
              <a:pPr lvl="0" algn="ctr" defTabSz="11112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Maintain the weight of the cane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4154508" y="3483258"/>
              <a:ext cx="3233198" cy="720217"/>
            </a:xfrm>
            <a:prstGeom prst="roundRect">
              <a:avLst/>
            </a:prstGeom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75" tIns="15875" rIns="15875" bIns="15875" numCol="1" spcCol="1270" anchor="ctr" anchorCtr="0">
              <a:noAutofit/>
            </a:bodyPr>
            <a:lstStyle/>
            <a:p>
              <a:pPr lvl="0" algn="ctr" defTabSz="1111250" rtl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Physical requirements in the design of a smart cane: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 flipH="1">
            <a:off x="33402" y="4053654"/>
            <a:ext cx="7754480" cy="2151692"/>
            <a:chOff x="4368800" y="3771779"/>
            <a:chExt cx="7754480" cy="2151692"/>
          </a:xfrm>
        </p:grpSpPr>
        <p:sp>
          <p:nvSpPr>
            <p:cNvPr id="14" name="Line Callout 1 (Border and Accent Bar) 13"/>
            <p:cNvSpPr/>
            <p:nvPr/>
          </p:nvSpPr>
          <p:spPr>
            <a:xfrm>
              <a:off x="10239248" y="3771779"/>
              <a:ext cx="1884032" cy="742950"/>
            </a:xfrm>
            <a:prstGeom prst="accentBorderCallout1">
              <a:avLst>
                <a:gd name="adj1" fmla="val 18750"/>
                <a:gd name="adj2" fmla="val -8333"/>
                <a:gd name="adj3" fmla="val 122563"/>
                <a:gd name="adj4" fmla="val -107624"/>
              </a:avLst>
            </a:prstGeom>
            <a:ln w="38100"/>
            <a:scene3d>
              <a:camera prst="perspectiveLeft"/>
              <a:lightRig rig="threePt" dir="t"/>
            </a:scene3d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solution</a:t>
              </a:r>
            </a:p>
          </p:txBody>
        </p:sp>
        <p:sp>
          <p:nvSpPr>
            <p:cNvPr id="16" name="Cloud 15"/>
            <p:cNvSpPr/>
            <p:nvPr/>
          </p:nvSpPr>
          <p:spPr>
            <a:xfrm>
              <a:off x="4368800" y="4393121"/>
              <a:ext cx="5542044" cy="1530350"/>
            </a:xfrm>
            <a:prstGeom prst="cloud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We can design the smart cane in two parts.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 flipH="1">
            <a:off x="130754" y="6280031"/>
            <a:ext cx="5349764" cy="485952"/>
            <a:chOff x="130754" y="6280031"/>
            <a:chExt cx="5349764" cy="485952"/>
          </a:xfrm>
        </p:grpSpPr>
        <p:sp>
          <p:nvSpPr>
            <p:cNvPr id="33" name="Plaque 32"/>
            <p:cNvSpPr/>
            <p:nvPr/>
          </p:nvSpPr>
          <p:spPr>
            <a:xfrm>
              <a:off x="3399263" y="6294407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4" name="Plaque 33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5" name="Plaque 34"/>
            <p:cNvSpPr/>
            <p:nvPr/>
          </p:nvSpPr>
          <p:spPr>
            <a:xfrm>
              <a:off x="230976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a-IR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6" name="Plaque 35"/>
            <p:cNvSpPr/>
            <p:nvPr/>
          </p:nvSpPr>
          <p:spPr>
            <a:xfrm>
              <a:off x="1220257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37" name="Plaque 36"/>
            <p:cNvSpPr/>
            <p:nvPr/>
          </p:nvSpPr>
          <p:spPr>
            <a:xfrm>
              <a:off x="130754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38" name="Octagon 37"/>
          <p:cNvSpPr/>
          <p:nvPr/>
        </p:nvSpPr>
        <p:spPr>
          <a:xfrm>
            <a:off x="11123698" y="5923471"/>
            <a:ext cx="741872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3/12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30754" y="76487"/>
            <a:ext cx="7166947" cy="475559"/>
            <a:chOff x="130754" y="76487"/>
            <a:chExt cx="7166947" cy="475559"/>
          </a:xfrm>
        </p:grpSpPr>
        <p:sp>
          <p:nvSpPr>
            <p:cNvPr id="39" name="Rectangle 38"/>
            <p:cNvSpPr/>
            <p:nvPr/>
          </p:nvSpPr>
          <p:spPr>
            <a:xfrm>
              <a:off x="595224" y="165992"/>
              <a:ext cx="663083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rtl="1"/>
              <a:r>
                <a:rPr 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Design and implementation of a warning system for approaching objects to the white cane of the blind</a:t>
              </a:r>
              <a:r>
                <a:rPr lang="ar-SA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 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pic>
          <p:nvPicPr>
            <p:cNvPr id="40" name="Picture 2" descr="download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488" r="100000">
                          <a14:foregroundMark x1="44878" y1="20541" x2="44878" y2="205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0754" y="135557"/>
              <a:ext cx="374397" cy="337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1" name="Group 40"/>
            <p:cNvGrpSpPr/>
            <p:nvPr/>
          </p:nvGrpSpPr>
          <p:grpSpPr>
            <a:xfrm flipH="1">
              <a:off x="281738" y="76487"/>
              <a:ext cx="7015963" cy="475559"/>
              <a:chOff x="4706091" y="29950"/>
              <a:chExt cx="7015963" cy="539072"/>
            </a:xfrm>
          </p:grpSpPr>
          <p:sp>
            <p:nvSpPr>
              <p:cNvPr id="42" name="Flowchart: Stored Data 41"/>
              <p:cNvSpPr/>
              <p:nvPr/>
            </p:nvSpPr>
            <p:spPr>
              <a:xfrm>
                <a:off x="9797550" y="33921"/>
                <a:ext cx="1924504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3" name="Flowchart: Stored Data 42"/>
              <p:cNvSpPr/>
              <p:nvPr/>
            </p:nvSpPr>
            <p:spPr>
              <a:xfrm>
                <a:off x="8730867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5" name="Flowchart: Stored Data 44"/>
              <p:cNvSpPr/>
              <p:nvPr/>
            </p:nvSpPr>
            <p:spPr>
              <a:xfrm>
                <a:off x="7697278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Flowchart: Stored Data 46"/>
              <p:cNvSpPr/>
              <p:nvPr/>
            </p:nvSpPr>
            <p:spPr>
              <a:xfrm>
                <a:off x="6663689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9" name="Flowchart: Stored Data 48"/>
              <p:cNvSpPr/>
              <p:nvPr/>
            </p:nvSpPr>
            <p:spPr>
              <a:xfrm>
                <a:off x="5739680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Flowchart: Stored Data 49"/>
              <p:cNvSpPr/>
              <p:nvPr/>
            </p:nvSpPr>
            <p:spPr>
              <a:xfrm>
                <a:off x="4706091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54886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IP (1)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9" t="13178" r="9540" b="11370"/>
          <a:stretch/>
        </p:blipFill>
        <p:spPr bwMode="auto">
          <a:xfrm>
            <a:off x="7881520" y="732308"/>
            <a:ext cx="3984050" cy="23816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/>
          <p:nvPr/>
        </p:nvGrpSpPr>
        <p:grpSpPr>
          <a:xfrm flipH="1">
            <a:off x="381563" y="1757395"/>
            <a:ext cx="5782724" cy="2898094"/>
            <a:chOff x="5747657" y="1579563"/>
            <a:chExt cx="5782724" cy="2898094"/>
          </a:xfrm>
        </p:grpSpPr>
        <p:sp>
          <p:nvSpPr>
            <p:cNvPr id="6" name="Curved Left Arrow 5"/>
            <p:cNvSpPr/>
            <p:nvPr/>
          </p:nvSpPr>
          <p:spPr>
            <a:xfrm>
              <a:off x="10361981" y="1923143"/>
              <a:ext cx="1168400" cy="1899395"/>
            </a:xfrm>
            <a:prstGeom prst="curvedLeftArrow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</a:endParaRPr>
            </a:p>
          </p:txBody>
        </p:sp>
        <p:sp>
          <p:nvSpPr>
            <p:cNvPr id="2" name="Rounded Rectangle 1"/>
            <p:cNvSpPr/>
            <p:nvPr/>
          </p:nvSpPr>
          <p:spPr>
            <a:xfrm>
              <a:off x="7071525" y="1579563"/>
              <a:ext cx="4042824" cy="1003138"/>
            </a:xfrm>
            <a:prstGeom prst="roundRect">
              <a:avLst/>
            </a:prstGeom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n w="0"/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A sign to inform people at night</a:t>
              </a:r>
            </a:p>
          </p:txBody>
        </p:sp>
        <p:sp>
          <p:nvSpPr>
            <p:cNvPr id="3" name="Rounded Rectangle 2"/>
            <p:cNvSpPr/>
            <p:nvPr/>
          </p:nvSpPr>
          <p:spPr>
            <a:xfrm>
              <a:off x="5747657" y="3000213"/>
              <a:ext cx="4614324" cy="1477444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A special part for night vision to</a:t>
              </a:r>
              <a:r>
                <a:rPr lang="fa-IR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 </a:t>
              </a:r>
              <a:r>
                <a:rPr lang="en-US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notify other people in the surrounding area</a:t>
              </a:r>
              <a:endParaRPr lang="en-US" sz="200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837366" y="3234191"/>
            <a:ext cx="3984050" cy="265823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grpSp>
        <p:nvGrpSpPr>
          <p:cNvPr id="47" name="Group 46"/>
          <p:cNvGrpSpPr/>
          <p:nvPr/>
        </p:nvGrpSpPr>
        <p:grpSpPr>
          <a:xfrm flipH="1">
            <a:off x="130754" y="6280031"/>
            <a:ext cx="5349764" cy="485952"/>
            <a:chOff x="130754" y="6280031"/>
            <a:chExt cx="5349764" cy="485952"/>
          </a:xfrm>
        </p:grpSpPr>
        <p:sp>
          <p:nvSpPr>
            <p:cNvPr id="48" name="Plaque 47"/>
            <p:cNvSpPr/>
            <p:nvPr/>
          </p:nvSpPr>
          <p:spPr>
            <a:xfrm>
              <a:off x="3399263" y="6294407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9" name="Plaque 48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50" name="Plaque 49"/>
            <p:cNvSpPr/>
            <p:nvPr/>
          </p:nvSpPr>
          <p:spPr>
            <a:xfrm>
              <a:off x="230976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a-IR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51" name="Plaque 50"/>
            <p:cNvSpPr/>
            <p:nvPr/>
          </p:nvSpPr>
          <p:spPr>
            <a:xfrm>
              <a:off x="1220257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52" name="Plaque 51"/>
            <p:cNvSpPr/>
            <p:nvPr/>
          </p:nvSpPr>
          <p:spPr>
            <a:xfrm>
              <a:off x="130754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53" name="Octagon 52"/>
          <p:cNvSpPr/>
          <p:nvPr/>
        </p:nvSpPr>
        <p:spPr>
          <a:xfrm>
            <a:off x="11123698" y="5923471"/>
            <a:ext cx="741872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4/12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130754" y="76487"/>
            <a:ext cx="7166947" cy="475559"/>
            <a:chOff x="130754" y="76487"/>
            <a:chExt cx="7166947" cy="475559"/>
          </a:xfrm>
        </p:grpSpPr>
        <p:sp>
          <p:nvSpPr>
            <p:cNvPr id="55" name="Rectangle 54"/>
            <p:cNvSpPr/>
            <p:nvPr/>
          </p:nvSpPr>
          <p:spPr>
            <a:xfrm>
              <a:off x="595224" y="165992"/>
              <a:ext cx="663083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rtl="1"/>
              <a:r>
                <a:rPr 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Design and implementation of a warning system for approaching objects to the white cane of the blind</a:t>
              </a:r>
              <a:r>
                <a:rPr lang="ar-SA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 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pic>
          <p:nvPicPr>
            <p:cNvPr id="56" name="Picture 2" descr="downloa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488" r="100000">
                          <a14:foregroundMark x1="44878" y1="20541" x2="44878" y2="205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0754" y="135557"/>
              <a:ext cx="374397" cy="337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57" name="Group 56"/>
            <p:cNvGrpSpPr/>
            <p:nvPr/>
          </p:nvGrpSpPr>
          <p:grpSpPr>
            <a:xfrm flipH="1">
              <a:off x="281738" y="76487"/>
              <a:ext cx="7015963" cy="475559"/>
              <a:chOff x="4706091" y="29950"/>
              <a:chExt cx="7015963" cy="539072"/>
            </a:xfrm>
          </p:grpSpPr>
          <p:sp>
            <p:nvSpPr>
              <p:cNvPr id="58" name="Flowchart: Stored Data 57"/>
              <p:cNvSpPr/>
              <p:nvPr/>
            </p:nvSpPr>
            <p:spPr>
              <a:xfrm>
                <a:off x="9797550" y="33921"/>
                <a:ext cx="1924504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Flowchart: Stored Data 58"/>
              <p:cNvSpPr/>
              <p:nvPr/>
            </p:nvSpPr>
            <p:spPr>
              <a:xfrm>
                <a:off x="8730867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Flowchart: Stored Data 59"/>
              <p:cNvSpPr/>
              <p:nvPr/>
            </p:nvSpPr>
            <p:spPr>
              <a:xfrm>
                <a:off x="7697278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Flowchart: Stored Data 60"/>
              <p:cNvSpPr/>
              <p:nvPr/>
            </p:nvSpPr>
            <p:spPr>
              <a:xfrm>
                <a:off x="6663689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2" name="Flowchart: Stored Data 61"/>
              <p:cNvSpPr/>
              <p:nvPr/>
            </p:nvSpPr>
            <p:spPr>
              <a:xfrm>
                <a:off x="5739680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Flowchart: Stored Data 62"/>
              <p:cNvSpPr/>
              <p:nvPr/>
            </p:nvSpPr>
            <p:spPr>
              <a:xfrm>
                <a:off x="4706091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59756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flipH="1">
            <a:off x="281738" y="1159319"/>
            <a:ext cx="6334978" cy="3935160"/>
            <a:chOff x="4868894" y="1159319"/>
            <a:chExt cx="6334978" cy="3935160"/>
          </a:xfrm>
        </p:grpSpPr>
        <p:sp>
          <p:nvSpPr>
            <p:cNvPr id="12" name="Right Brace 11"/>
            <p:cNvSpPr/>
            <p:nvPr/>
          </p:nvSpPr>
          <p:spPr>
            <a:xfrm>
              <a:off x="6073267" y="3076740"/>
              <a:ext cx="625965" cy="2017739"/>
            </a:xfrm>
            <a:prstGeom prst="rightBrac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/>
            <p:cNvGrpSpPr/>
            <p:nvPr/>
          </p:nvGrpSpPr>
          <p:grpSpPr>
            <a:xfrm flipH="1">
              <a:off x="4868894" y="1159319"/>
              <a:ext cx="6334978" cy="3746511"/>
              <a:chOff x="191538" y="1770567"/>
              <a:chExt cx="10255192" cy="3746511"/>
            </a:xfrm>
          </p:grpSpPr>
          <p:sp>
            <p:nvSpPr>
              <p:cNvPr id="5" name="Freeform 4"/>
              <p:cNvSpPr/>
              <p:nvPr/>
            </p:nvSpPr>
            <p:spPr>
              <a:xfrm>
                <a:off x="4156544" y="3364205"/>
                <a:ext cx="1103462" cy="1304631"/>
              </a:xfrm>
              <a:custGeom>
                <a:avLst/>
                <a:gdLst>
                  <a:gd name="connsiteX0" fmla="*/ 0 w 675382"/>
                  <a:gd name="connsiteY0" fmla="*/ 0 h 1306007"/>
                  <a:gd name="connsiteX1" fmla="*/ 337691 w 675382"/>
                  <a:gd name="connsiteY1" fmla="*/ 0 h 1306007"/>
                  <a:gd name="connsiteX2" fmla="*/ 337691 w 675382"/>
                  <a:gd name="connsiteY2" fmla="*/ 1306007 h 1306007"/>
                  <a:gd name="connsiteX3" fmla="*/ 675382 w 675382"/>
                  <a:gd name="connsiteY3" fmla="*/ 1306007 h 1306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382" h="1306007">
                    <a:moveTo>
                      <a:pt x="0" y="0"/>
                    </a:moveTo>
                    <a:lnTo>
                      <a:pt x="337691" y="0"/>
                    </a:lnTo>
                    <a:lnTo>
                      <a:pt x="337691" y="1306007"/>
                    </a:lnTo>
                    <a:lnTo>
                      <a:pt x="675382" y="1306007"/>
                    </a:lnTo>
                  </a:path>
                </a:pathLst>
              </a:custGeom>
              <a:noFill/>
              <a:scene3d>
                <a:camera prst="orthographicFront"/>
                <a:lightRig rig="flat" dir="t"/>
              </a:scene3d>
              <a:sp3d prstMaterial="matte"/>
            </p:spPr>
            <p:style>
              <a:lnRef idx="2">
                <a:schemeClr val="accent6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6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13634" tIns="616246" rIns="313633" bIns="616246" numCol="1" spcCol="1270" anchor="ctr" anchorCtr="0">
                <a:noAutofit/>
              </a:bodyPr>
              <a:lstStyle/>
              <a:p>
                <a:pPr lvl="0" algn="ctr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500" kern="1200"/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4708275" y="3323248"/>
                <a:ext cx="1119864" cy="91440"/>
              </a:xfrm>
              <a:custGeom>
                <a:avLst/>
                <a:gdLst>
                  <a:gd name="connsiteX0" fmla="*/ 0 w 675382"/>
                  <a:gd name="connsiteY0" fmla="*/ 45720 h 91440"/>
                  <a:gd name="connsiteX1" fmla="*/ 337691 w 675382"/>
                  <a:gd name="connsiteY1" fmla="*/ 45720 h 91440"/>
                  <a:gd name="connsiteX2" fmla="*/ 337691 w 675382"/>
                  <a:gd name="connsiteY2" fmla="*/ 64793 h 91440"/>
                  <a:gd name="connsiteX3" fmla="*/ 675382 w 675382"/>
                  <a:gd name="connsiteY3" fmla="*/ 64793 h 91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382" h="91440">
                    <a:moveTo>
                      <a:pt x="0" y="45720"/>
                    </a:moveTo>
                    <a:lnTo>
                      <a:pt x="337691" y="45720"/>
                    </a:lnTo>
                    <a:lnTo>
                      <a:pt x="337691" y="64793"/>
                    </a:lnTo>
                    <a:lnTo>
                      <a:pt x="675382" y="64793"/>
                    </a:lnTo>
                  </a:path>
                </a:pathLst>
              </a:custGeom>
              <a:noFill/>
              <a:scene3d>
                <a:camera prst="orthographicFront"/>
                <a:lightRig rig="flat" dir="t"/>
              </a:scene3d>
              <a:sp3d prstMaterial="matte"/>
            </p:spPr>
            <p:style>
              <a:lnRef idx="2">
                <a:schemeClr val="accent6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6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33500" tIns="28829" rIns="333500" bIns="28829" numCol="1" spcCol="1270" anchor="ctr" anchorCtr="0">
                <a:noAutofit/>
              </a:bodyPr>
              <a:lstStyle/>
              <a:p>
                <a:pPr lvl="0" algn="ctr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500" kern="1200"/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4156544" y="2142066"/>
                <a:ext cx="1103462" cy="1222139"/>
              </a:xfrm>
              <a:custGeom>
                <a:avLst/>
                <a:gdLst>
                  <a:gd name="connsiteX0" fmla="*/ 0 w 675382"/>
                  <a:gd name="connsiteY0" fmla="*/ 1267859 h 1267859"/>
                  <a:gd name="connsiteX1" fmla="*/ 337691 w 675382"/>
                  <a:gd name="connsiteY1" fmla="*/ 1267859 h 1267859"/>
                  <a:gd name="connsiteX2" fmla="*/ 337691 w 675382"/>
                  <a:gd name="connsiteY2" fmla="*/ 0 h 1267859"/>
                  <a:gd name="connsiteX3" fmla="*/ 675382 w 675382"/>
                  <a:gd name="connsiteY3" fmla="*/ 0 h 1267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382" h="1267859">
                    <a:moveTo>
                      <a:pt x="0" y="1267859"/>
                    </a:moveTo>
                    <a:lnTo>
                      <a:pt x="337691" y="1267859"/>
                    </a:lnTo>
                    <a:lnTo>
                      <a:pt x="337691" y="0"/>
                    </a:lnTo>
                    <a:lnTo>
                      <a:pt x="675382" y="0"/>
                    </a:lnTo>
                  </a:path>
                </a:pathLst>
              </a:custGeom>
              <a:noFill/>
              <a:scene3d>
                <a:camera prst="orthographicFront"/>
                <a:lightRig rig="flat" dir="t"/>
              </a:scene3d>
              <a:sp3d prstMaterial="matte"/>
            </p:spPr>
            <p:style>
              <a:lnRef idx="2">
                <a:schemeClr val="accent6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6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14478" tIns="598016" rIns="314478" bIns="598017" numCol="1" spcCol="1270" anchor="ctr" anchorCtr="0">
                <a:noAutofit/>
              </a:bodyPr>
              <a:lstStyle/>
              <a:p>
                <a:pPr lvl="0" algn="ctr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500" kern="1200"/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191538" y="3025551"/>
                <a:ext cx="4046039" cy="768747"/>
              </a:xfrm>
              <a:prstGeom prst="roundRect">
                <a:avLst/>
              </a:prstGeom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5240" tIns="15240" rIns="15240" bIns="15240" numCol="1" spcCol="1270" anchor="ctr" anchorCtr="0">
                <a:noAutofit/>
              </a:bodyPr>
              <a:lstStyle/>
              <a:p>
                <a:pPr lvl="0" algn="ctr" defTabSz="10668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B Nazanin" panose="00000400000000000000" pitchFamily="2" charset="-78"/>
                  </a:rPr>
                  <a:t>Types of obstacle detection sensors</a:t>
                </a:r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5171839" y="1770567"/>
                <a:ext cx="2311902" cy="704848"/>
              </a:xfrm>
              <a:prstGeom prst="roundRect">
                <a:avLst/>
              </a:prstGeom>
              <a:solidFill>
                <a:srgbClr val="339966">
                  <a:alpha val="89804"/>
                </a:srgbClr>
              </a:solidFill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5400" tIns="25400" rIns="25400" bIns="25400" numCol="1" spcCol="1270" anchor="ctr" anchorCtr="0">
                <a:noAutofit/>
              </a:bodyPr>
              <a:lstStyle/>
              <a:p>
                <a:pPr lvl="0" algn="ctr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B Nazanin" panose="00000400000000000000" pitchFamily="2" charset="-78"/>
                  </a:rPr>
                  <a:t>Laser</a:t>
                </a:r>
                <a:endParaRPr lang="en-US" sz="40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5171839" y="3057501"/>
                <a:ext cx="2311902" cy="704848"/>
              </a:xfrm>
              <a:prstGeom prst="roundRect">
                <a:avLst/>
              </a:prstGeom>
              <a:solidFill>
                <a:srgbClr val="339966">
                  <a:alpha val="89804"/>
                </a:srgbClr>
              </a:solidFill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5400" tIns="25400" rIns="25400" bIns="25400" numCol="1" spcCol="1270" anchor="ctr" anchorCtr="0">
                <a:noAutofit/>
              </a:bodyPr>
              <a:lstStyle/>
              <a:p>
                <a:pPr lvl="0" algn="ctr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B Nazanin" panose="00000400000000000000" pitchFamily="2" charset="-78"/>
                  </a:rPr>
                  <a:t>Infrared</a:t>
                </a:r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>
                <a:off x="5171839" y="4344434"/>
                <a:ext cx="2311902" cy="704848"/>
              </a:xfrm>
              <a:prstGeom prst="roundRect">
                <a:avLst/>
              </a:prstGeom>
              <a:solidFill>
                <a:srgbClr val="339966">
                  <a:alpha val="89804"/>
                </a:srgbClr>
              </a:solidFill>
              <a:scene3d>
                <a:camera prst="orthographicFront"/>
                <a:lightRig rig="flat" dir="t"/>
              </a:scene3d>
              <a:sp3d prstMaterial="plastic">
                <a:bevelT w="120900" h="88900"/>
                <a:bevelB w="88900" h="31750" prst="angle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5400" tIns="25400" rIns="25400" bIns="25400" numCol="1" spcCol="1270" anchor="ctr" anchorCtr="0">
                <a:noAutofit/>
              </a:bodyPr>
              <a:lstStyle/>
              <a:p>
                <a:pPr lvl="0" algn="ctr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B Nazanin" panose="00000400000000000000" pitchFamily="2" charset="-78"/>
                  </a:rPr>
                  <a:t>Ultrasonic sensor</a:t>
                </a:r>
              </a:p>
            </p:txBody>
          </p:sp>
          <p:sp>
            <p:nvSpPr>
              <p:cNvPr id="13" name="Rounded Rectangle 12"/>
              <p:cNvSpPr/>
              <p:nvPr/>
            </p:nvSpPr>
            <p:spPr>
              <a:xfrm>
                <a:off x="8303098" y="3858659"/>
                <a:ext cx="2143632" cy="411717"/>
              </a:xfrm>
              <a:prstGeom prst="roundRect">
                <a:avLst/>
              </a:prstGeom>
              <a:solidFill>
                <a:srgbClr val="FF6600">
                  <a:alpha val="30196"/>
                </a:srgbClr>
              </a:soli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spcFirstLastPara="0" vert="horz" wrap="square" lIns="25400" tIns="25400" rIns="25400" bIns="25400" numCol="1" spcCol="1270" anchor="ctr" anchorCtr="0">
                <a:noAutofit/>
              </a:bodyPr>
              <a:lstStyle/>
              <a:p>
                <a:pPr lvl="0" algn="ctr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B Nazanin" panose="00000400000000000000" pitchFamily="2" charset="-78"/>
                  </a:rPr>
                  <a:t>release</a:t>
                </a:r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8295386" y="4485892"/>
                <a:ext cx="2143634" cy="411717"/>
              </a:xfrm>
              <a:prstGeom prst="roundRect">
                <a:avLst/>
              </a:prstGeom>
              <a:solidFill>
                <a:srgbClr val="FF6600">
                  <a:alpha val="30196"/>
                </a:srgbClr>
              </a:soli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spcFirstLastPara="0" vert="horz" wrap="square" lIns="25400" tIns="25400" rIns="25400" bIns="25400" numCol="1" spcCol="1270" anchor="ctr" anchorCtr="0">
                <a:noAutofit/>
              </a:bodyPr>
              <a:lstStyle/>
              <a:p>
                <a:pPr lvl="0" algn="ctr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B Nazanin" panose="00000400000000000000" pitchFamily="2" charset="-78"/>
                  </a:rPr>
                  <a:t>reflection</a:t>
                </a: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8303101" y="5105361"/>
                <a:ext cx="2135919" cy="411717"/>
              </a:xfrm>
              <a:prstGeom prst="roundRect">
                <a:avLst/>
              </a:prstGeom>
              <a:solidFill>
                <a:srgbClr val="FF6600">
                  <a:alpha val="30196"/>
                </a:srgbClr>
              </a:soli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spcFirstLastPara="0" vert="horz" wrap="square" lIns="25400" tIns="25400" rIns="25400" bIns="25400" numCol="1" spcCol="1270" anchor="ctr" anchorCtr="0">
                <a:noAutofit/>
              </a:bodyPr>
              <a:lstStyle/>
              <a:p>
                <a:pPr lvl="0" algn="ctr" defTabSz="17780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B Nazanin" panose="00000400000000000000" pitchFamily="2" charset="-78"/>
                  </a:rPr>
                  <a:t>Thru-Beam</a:t>
                </a:r>
              </a:p>
            </p:txBody>
          </p:sp>
        </p:grpSp>
      </p:grpSp>
      <p:pic>
        <p:nvPicPr>
          <p:cNvPr id="2050" name="Picture 2" descr="download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94222" l="889" r="9288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27794">
            <a:off x="7644513" y="1042887"/>
            <a:ext cx="4236732" cy="428032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8" name="Group 37"/>
          <p:cNvGrpSpPr/>
          <p:nvPr/>
        </p:nvGrpSpPr>
        <p:grpSpPr>
          <a:xfrm flipH="1">
            <a:off x="130754" y="6280031"/>
            <a:ext cx="5349764" cy="485952"/>
            <a:chOff x="130754" y="6280031"/>
            <a:chExt cx="5349764" cy="485952"/>
          </a:xfrm>
        </p:grpSpPr>
        <p:sp>
          <p:nvSpPr>
            <p:cNvPr id="39" name="Plaque 38"/>
            <p:cNvSpPr/>
            <p:nvPr/>
          </p:nvSpPr>
          <p:spPr>
            <a:xfrm>
              <a:off x="3399263" y="6294407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0" name="Plaque 39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1" name="Plaque 40"/>
            <p:cNvSpPr/>
            <p:nvPr/>
          </p:nvSpPr>
          <p:spPr>
            <a:xfrm>
              <a:off x="230976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a-IR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2" name="Plaque 41"/>
            <p:cNvSpPr/>
            <p:nvPr/>
          </p:nvSpPr>
          <p:spPr>
            <a:xfrm>
              <a:off x="1220257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3" name="Plaque 42"/>
            <p:cNvSpPr/>
            <p:nvPr/>
          </p:nvSpPr>
          <p:spPr>
            <a:xfrm>
              <a:off x="130754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44" name="Octagon 43"/>
          <p:cNvSpPr/>
          <p:nvPr/>
        </p:nvSpPr>
        <p:spPr>
          <a:xfrm>
            <a:off x="11123698" y="5923471"/>
            <a:ext cx="741872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5/12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130754" y="76487"/>
            <a:ext cx="7166947" cy="475559"/>
            <a:chOff x="130754" y="76487"/>
            <a:chExt cx="7166947" cy="475559"/>
          </a:xfrm>
        </p:grpSpPr>
        <p:sp>
          <p:nvSpPr>
            <p:cNvPr id="46" name="Rectangle 45"/>
            <p:cNvSpPr/>
            <p:nvPr/>
          </p:nvSpPr>
          <p:spPr>
            <a:xfrm>
              <a:off x="595224" y="165992"/>
              <a:ext cx="663083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rtl="1"/>
              <a:r>
                <a:rPr 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Design and implementation of a warning system for approaching objects to the white cane of the blind</a:t>
              </a:r>
              <a:r>
                <a:rPr lang="ar-SA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 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pic>
          <p:nvPicPr>
            <p:cNvPr id="47" name="Picture 2" descr="downloa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488" r="100000">
                          <a14:foregroundMark x1="44878" y1="20541" x2="44878" y2="205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0754" y="135557"/>
              <a:ext cx="374397" cy="337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8" name="Group 47"/>
            <p:cNvGrpSpPr/>
            <p:nvPr/>
          </p:nvGrpSpPr>
          <p:grpSpPr>
            <a:xfrm flipH="1">
              <a:off x="281738" y="76487"/>
              <a:ext cx="7015963" cy="475559"/>
              <a:chOff x="4706091" y="29950"/>
              <a:chExt cx="7015963" cy="539072"/>
            </a:xfrm>
          </p:grpSpPr>
          <p:sp>
            <p:nvSpPr>
              <p:cNvPr id="49" name="Flowchart: Stored Data 48"/>
              <p:cNvSpPr/>
              <p:nvPr/>
            </p:nvSpPr>
            <p:spPr>
              <a:xfrm>
                <a:off x="9797550" y="33921"/>
                <a:ext cx="1924504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Flowchart: Stored Data 49"/>
              <p:cNvSpPr/>
              <p:nvPr/>
            </p:nvSpPr>
            <p:spPr>
              <a:xfrm>
                <a:off x="8730867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Flowchart: Stored Data 50"/>
              <p:cNvSpPr/>
              <p:nvPr/>
            </p:nvSpPr>
            <p:spPr>
              <a:xfrm>
                <a:off x="7697278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" name="Flowchart: Stored Data 51"/>
              <p:cNvSpPr/>
              <p:nvPr/>
            </p:nvSpPr>
            <p:spPr>
              <a:xfrm>
                <a:off x="6663689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Flowchart: Stored Data 52"/>
              <p:cNvSpPr/>
              <p:nvPr/>
            </p:nvSpPr>
            <p:spPr>
              <a:xfrm>
                <a:off x="5739680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Flowchart: Stored Data 53"/>
              <p:cNvSpPr/>
              <p:nvPr/>
            </p:nvSpPr>
            <p:spPr>
              <a:xfrm>
                <a:off x="4706091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19892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 flipH="1">
            <a:off x="422785" y="1577819"/>
            <a:ext cx="10035100" cy="4164333"/>
            <a:chOff x="759002" y="1369369"/>
            <a:chExt cx="10035100" cy="4164333"/>
          </a:xfrm>
        </p:grpSpPr>
        <p:sp>
          <p:nvSpPr>
            <p:cNvPr id="17" name="Right Brace 16"/>
            <p:cNvSpPr/>
            <p:nvPr/>
          </p:nvSpPr>
          <p:spPr>
            <a:xfrm>
              <a:off x="7215995" y="1890623"/>
              <a:ext cx="757237" cy="1729742"/>
            </a:xfrm>
            <a:prstGeom prst="rightBrac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ight Brace 21"/>
            <p:cNvSpPr/>
            <p:nvPr/>
          </p:nvSpPr>
          <p:spPr>
            <a:xfrm>
              <a:off x="7293031" y="3803960"/>
              <a:ext cx="757237" cy="1729742"/>
            </a:xfrm>
            <a:prstGeom prst="rightBrac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1098883" y="3987555"/>
              <a:ext cx="6390874" cy="1346756"/>
            </a:xfrm>
            <a:prstGeom prst="roundRect">
              <a:avLst/>
            </a:prstGeom>
            <a:solidFill>
              <a:srgbClr val="FF6600">
                <a:alpha val="9020"/>
              </a:srgbClr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B Nazanin" panose="00000400000000000000" pitchFamily="2" charset="-78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59002" y="4056374"/>
              <a:ext cx="662807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arenR"/>
              </a:pPr>
              <a:r>
                <a:rPr lang="en-US" dirty="0">
                  <a:cs typeface="B Nazanin" panose="00000400000000000000" pitchFamily="2" charset="-78"/>
                </a:rPr>
                <a:t>The presence of a dead zone near the sensor</a:t>
              </a:r>
            </a:p>
            <a:p>
              <a:pPr marL="342900" lvl="0" indent="-342900">
                <a:buFont typeface="+mj-lt"/>
                <a:buAutoNum type="arabicParenR"/>
              </a:pPr>
              <a:r>
                <a:rPr lang="en-US" dirty="0">
                  <a:cs typeface="B Nazanin" panose="00000400000000000000" pitchFamily="2" charset="-78"/>
                </a:rPr>
                <a:t>Failure to recognize small obstacles</a:t>
              </a:r>
            </a:p>
            <a:p>
              <a:pPr marL="342900" lvl="0" indent="-342900">
                <a:buFont typeface="+mj-lt"/>
                <a:buAutoNum type="arabicParenR"/>
              </a:pPr>
              <a:r>
                <a:rPr lang="en-US" dirty="0">
                  <a:cs typeface="B Nazanin" panose="00000400000000000000" pitchFamily="2" charset="-78"/>
                </a:rPr>
                <a:t>Do not use in conditions that cause solid deposits in the sensor</a:t>
              </a:r>
            </a:p>
            <a:p>
              <a:pPr marL="342900" lvl="0" indent="-342900">
                <a:buFont typeface="+mj-lt"/>
                <a:buAutoNum type="arabicParenR"/>
              </a:pPr>
              <a:r>
                <a:rPr lang="en-US" dirty="0">
                  <a:cs typeface="B Nazanin" panose="00000400000000000000" pitchFamily="2" charset="-78"/>
                </a:rPr>
                <a:t>Failure to recognize soft objects</a:t>
              </a:r>
            </a:p>
          </p:txBody>
        </p:sp>
        <p:cxnSp>
          <p:nvCxnSpPr>
            <p:cNvPr id="14" name="Elbow Connector 13"/>
            <p:cNvCxnSpPr/>
            <p:nvPr/>
          </p:nvCxnSpPr>
          <p:spPr>
            <a:xfrm rot="5400000">
              <a:off x="8892471" y="3472916"/>
              <a:ext cx="2129426" cy="670780"/>
            </a:xfrm>
            <a:prstGeom prst="bentConnector3">
              <a:avLst>
                <a:gd name="adj1" fmla="val 87350"/>
              </a:avLst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" name="Elbow Connector 5"/>
            <p:cNvCxnSpPr/>
            <p:nvPr/>
          </p:nvCxnSpPr>
          <p:spPr>
            <a:xfrm rot="5400000">
              <a:off x="9277217" y="2008741"/>
              <a:ext cx="1359933" cy="670780"/>
            </a:xfrm>
            <a:prstGeom prst="bentConnector3">
              <a:avLst>
                <a:gd name="adj1" fmla="val 79767"/>
              </a:avLst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2" name="Rounded Rectangle 1"/>
            <p:cNvSpPr/>
            <p:nvPr/>
          </p:nvSpPr>
          <p:spPr>
            <a:xfrm flipH="1">
              <a:off x="8449484" y="1369369"/>
              <a:ext cx="2344618" cy="704848"/>
            </a:xfrm>
            <a:prstGeom prst="roundRect">
              <a:avLst/>
            </a:prstGeom>
            <a:scene3d>
              <a:camera prst="orthographicFront"/>
              <a:lightRig rig="threePt" dir="t"/>
            </a:scene3d>
            <a:sp3d>
              <a:bevelT prst="convex"/>
            </a:sp3d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Ultrasonic sensor</a:t>
              </a:r>
            </a:p>
          </p:txBody>
        </p:sp>
        <p:sp>
          <p:nvSpPr>
            <p:cNvPr id="3" name="Rounded Rectangle 2"/>
            <p:cNvSpPr/>
            <p:nvPr/>
          </p:nvSpPr>
          <p:spPr>
            <a:xfrm flipH="1">
              <a:off x="7973233" y="2391167"/>
              <a:ext cx="1758829" cy="704848"/>
            </a:xfrm>
            <a:prstGeom prst="roundRect">
              <a:avLst/>
            </a:pr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6">
                <a:hueOff val="0"/>
                <a:satOff val="0"/>
                <a:lumOff val="0"/>
                <a:alphaOff val="0"/>
              </a:schemeClr>
            </a:fillRef>
            <a:effectRef idx="1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Advantages</a:t>
              </a:r>
            </a:p>
          </p:txBody>
        </p:sp>
        <p:sp>
          <p:nvSpPr>
            <p:cNvPr id="4" name="Rounded Rectangle 3"/>
            <p:cNvSpPr/>
            <p:nvPr/>
          </p:nvSpPr>
          <p:spPr>
            <a:xfrm flipH="1">
              <a:off x="7973234" y="4264970"/>
              <a:ext cx="1758829" cy="704848"/>
            </a:xfrm>
            <a:prstGeom prst="roundRect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Disadvantages</a:t>
              </a: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124526" y="2074218"/>
              <a:ext cx="6288195" cy="1346756"/>
            </a:xfrm>
            <a:prstGeom prst="roundRect">
              <a:avLst/>
            </a:prstGeom>
            <a:solidFill>
              <a:srgbClr val="1BB14D">
                <a:alpha val="9020"/>
              </a:srgbClr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B Nazanin" panose="00000400000000000000" pitchFamily="2" charset="-78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98883" y="2143036"/>
              <a:ext cx="628819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arenR"/>
              </a:pPr>
              <a:r>
                <a:rPr lang="en-US" dirty="0">
                  <a:cs typeface="B Nazanin" panose="00000400000000000000" pitchFamily="2" charset="-78"/>
                </a:rPr>
                <a:t>fast response</a:t>
              </a:r>
            </a:p>
            <a:p>
              <a:pPr marL="342900" lvl="0" indent="-342900">
                <a:buFont typeface="+mj-lt"/>
                <a:buAutoNum type="arabicParenR"/>
              </a:pPr>
              <a:r>
                <a:rPr lang="en-US" dirty="0">
                  <a:cs typeface="B Nazanin" panose="00000400000000000000" pitchFamily="2" charset="-78"/>
                </a:rPr>
                <a:t>long life</a:t>
              </a:r>
            </a:p>
            <a:p>
              <a:pPr marL="342900" lvl="0" indent="-342900">
                <a:buFont typeface="+mj-lt"/>
                <a:buAutoNum type="arabicParenR"/>
              </a:pPr>
              <a:r>
                <a:rPr lang="en-US" dirty="0">
                  <a:cs typeface="B Nazanin" panose="00000400000000000000" pitchFamily="2" charset="-78"/>
                </a:rPr>
                <a:t>Greater detection range than capacitive and inductive sensors</a:t>
              </a:r>
            </a:p>
            <a:p>
              <a:pPr marL="342900" lvl="0" indent="-342900">
                <a:buFont typeface="+mj-lt"/>
                <a:buAutoNum type="arabicParenR"/>
              </a:pPr>
              <a:r>
                <a:rPr lang="en-US" dirty="0">
                  <a:cs typeface="B Nazanin" panose="00000400000000000000" pitchFamily="2" charset="-78"/>
                </a:rPr>
                <a:t>Correct performance in adverse conditions</a:t>
              </a:r>
            </a:p>
            <a:p>
              <a:pPr marL="342900" indent="-342900">
                <a:buFont typeface="+mj-lt"/>
                <a:buAutoNum type="arabicParenR"/>
              </a:pPr>
              <a:endParaRPr lang="en-US" dirty="0">
                <a:cs typeface="B Nazanin" panose="00000400000000000000" pitchFamily="2" charset="-78"/>
              </a:endParaRPr>
            </a:p>
          </p:txBody>
        </p:sp>
      </p:grpSp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180" r="99372">
                        <a14:foregroundMark x1="61759" y1="31900" x2="61759" y2="31900"/>
                        <a14:foregroundMark x1="58348" y1="37557" x2="58348" y2="37557"/>
                        <a14:foregroundMark x1="66876" y1="43891" x2="66876" y2="43891"/>
                        <a14:foregroundMark x1="66966" y1="51584" x2="66966" y2="51584"/>
                        <a14:foregroundMark x1="66607" y1="57919" x2="66607" y2="57919"/>
                        <a14:foregroundMark x1="66068" y1="60181" x2="66068" y2="60181"/>
                        <a14:foregroundMark x1="65171" y1="61086" x2="65171" y2="61086"/>
                        <a14:foregroundMark x1="64811" y1="61086" x2="64811" y2="61086"/>
                        <a14:foregroundMark x1="66338" y1="48869" x2="66338" y2="48869"/>
                        <a14:foregroundMark x1="69659" y1="26018" x2="69659" y2="26018"/>
                        <a14:foregroundMark x1="78815" y1="35294" x2="78815" y2="35294"/>
                        <a14:foregroundMark x1="90305" y1="37330" x2="90305" y2="37330"/>
                        <a14:foregroundMark x1="88061" y1="45249" x2="88061" y2="45249"/>
                        <a14:foregroundMark x1="88330" y1="55656" x2="88330" y2="55656"/>
                        <a14:foregroundMark x1="75673" y1="56109" x2="75673" y2="56109"/>
                        <a14:foregroundMark x1="2334" y1="50226" x2="180" y2="51131"/>
                        <a14:foregroundMark x1="60323" y1="59276" x2="60323" y2="59276"/>
                        <a14:foregroundMark x1="59964" y1="47738" x2="59964" y2="47738"/>
                        <a14:foregroundMark x1="66427" y1="30769" x2="66427" y2="30769"/>
                        <a14:foregroundMark x1="67864" y1="35520" x2="67864" y2="35520"/>
                        <a14:foregroundMark x1="67864" y1="34842" x2="67864" y2="34842"/>
                        <a14:foregroundMark x1="63914" y1="35294" x2="63914" y2="35294"/>
                        <a14:foregroundMark x1="73250" y1="61538" x2="73250" y2="61538"/>
                        <a14:foregroundMark x1="81957" y1="34842" x2="81957" y2="34842"/>
                        <a14:foregroundMark x1="80162" y1="34842" x2="80162" y2="34842"/>
                        <a14:foregroundMark x1="80969" y1="35747" x2="80969" y2="35747"/>
                        <a14:foregroundMark x1="80431" y1="35747" x2="80431" y2="35747"/>
                        <a14:foregroundMark x1="83662" y1="48869" x2="83662" y2="48869"/>
                        <a14:foregroundMark x1="73519" y1="78959" x2="73519" y2="78959"/>
                        <a14:foregroundMark x1="71993" y1="80543" x2="71993" y2="80543"/>
                        <a14:foregroundMark x1="23160" y1="76018" x2="23160" y2="76018"/>
                        <a14:foregroundMark x1="25494" y1="74661" x2="25494" y2="74661"/>
                        <a14:foregroundMark x1="59246" y1="22851" x2="59246" y2="22851"/>
                        <a14:foregroundMark x1="60233" y1="22851" x2="60233" y2="22851"/>
                        <a14:foregroundMark x1="61131" y1="23982" x2="61131" y2="23982"/>
                        <a14:foregroundMark x1="57092" y1="21493" x2="57092" y2="21493"/>
                        <a14:foregroundMark x1="56912" y1="20362" x2="56912" y2="203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15586">
            <a:off x="7181422" y="429116"/>
            <a:ext cx="5605189" cy="2223962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grpSp>
        <p:nvGrpSpPr>
          <p:cNvPr id="30" name="Group 29"/>
          <p:cNvGrpSpPr/>
          <p:nvPr/>
        </p:nvGrpSpPr>
        <p:grpSpPr>
          <a:xfrm flipH="1">
            <a:off x="130754" y="6280031"/>
            <a:ext cx="5349764" cy="485952"/>
            <a:chOff x="130754" y="6280031"/>
            <a:chExt cx="5349764" cy="485952"/>
          </a:xfrm>
        </p:grpSpPr>
        <p:sp>
          <p:nvSpPr>
            <p:cNvPr id="31" name="Plaque 30"/>
            <p:cNvSpPr/>
            <p:nvPr/>
          </p:nvSpPr>
          <p:spPr>
            <a:xfrm>
              <a:off x="2309760" y="6294407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a-IR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2" name="Plaque 41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4" name="Plaque 43"/>
            <p:cNvSpPr/>
            <p:nvPr/>
          </p:nvSpPr>
          <p:spPr>
            <a:xfrm>
              <a:off x="1220257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5" name="Plaque 44"/>
            <p:cNvSpPr/>
            <p:nvPr/>
          </p:nvSpPr>
          <p:spPr>
            <a:xfrm>
              <a:off x="130754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65" name="Plaque 64"/>
            <p:cNvSpPr/>
            <p:nvPr/>
          </p:nvSpPr>
          <p:spPr>
            <a:xfrm>
              <a:off x="340503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46" name="Octagon 45"/>
          <p:cNvSpPr/>
          <p:nvPr/>
        </p:nvSpPr>
        <p:spPr>
          <a:xfrm>
            <a:off x="11123698" y="5923471"/>
            <a:ext cx="741872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6/12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130754" y="76487"/>
            <a:ext cx="7166947" cy="475559"/>
            <a:chOff x="130754" y="76487"/>
            <a:chExt cx="7166947" cy="475559"/>
          </a:xfrm>
        </p:grpSpPr>
        <p:sp>
          <p:nvSpPr>
            <p:cNvPr id="55" name="Rectangle 54"/>
            <p:cNvSpPr/>
            <p:nvPr/>
          </p:nvSpPr>
          <p:spPr>
            <a:xfrm>
              <a:off x="595224" y="165992"/>
              <a:ext cx="663083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rtl="1"/>
              <a:r>
                <a:rPr 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Design and implementation of a warning system for approaching objects to the white cane of the blind</a:t>
              </a:r>
              <a:r>
                <a:rPr lang="ar-SA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 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pic>
          <p:nvPicPr>
            <p:cNvPr id="56" name="Picture 2" descr="download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488" r="100000">
                          <a14:foregroundMark x1="44878" y1="20541" x2="44878" y2="205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0754" y="135557"/>
              <a:ext cx="374397" cy="337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57" name="Group 56"/>
            <p:cNvGrpSpPr/>
            <p:nvPr/>
          </p:nvGrpSpPr>
          <p:grpSpPr>
            <a:xfrm flipH="1">
              <a:off x="281738" y="76487"/>
              <a:ext cx="7015963" cy="475559"/>
              <a:chOff x="4706091" y="29950"/>
              <a:chExt cx="7015963" cy="539072"/>
            </a:xfrm>
          </p:grpSpPr>
          <p:sp>
            <p:nvSpPr>
              <p:cNvPr id="58" name="Flowchart: Stored Data 57"/>
              <p:cNvSpPr/>
              <p:nvPr/>
            </p:nvSpPr>
            <p:spPr>
              <a:xfrm>
                <a:off x="9797550" y="33921"/>
                <a:ext cx="1924504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Flowchart: Stored Data 58"/>
              <p:cNvSpPr/>
              <p:nvPr/>
            </p:nvSpPr>
            <p:spPr>
              <a:xfrm>
                <a:off x="8730867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Flowchart: Stored Data 59"/>
              <p:cNvSpPr/>
              <p:nvPr/>
            </p:nvSpPr>
            <p:spPr>
              <a:xfrm>
                <a:off x="7697278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Flowchart: Stored Data 60"/>
              <p:cNvSpPr/>
              <p:nvPr/>
            </p:nvSpPr>
            <p:spPr>
              <a:xfrm>
                <a:off x="6663689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2" name="Flowchart: Stored Data 61"/>
              <p:cNvSpPr/>
              <p:nvPr/>
            </p:nvSpPr>
            <p:spPr>
              <a:xfrm>
                <a:off x="5739680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Flowchart: Stored Data 62"/>
              <p:cNvSpPr/>
              <p:nvPr/>
            </p:nvSpPr>
            <p:spPr>
              <a:xfrm>
                <a:off x="4706091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75385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24710" y1="37728" x2="24710" y2="37728"/>
                        <a14:foregroundMark x1="21393" y1="43201" x2="21393" y2="43201"/>
                        <a14:foregroundMark x1="45937" y1="69652" x2="45937" y2="69652"/>
                        <a14:foregroundMark x1="48673" y1="68740" x2="48673" y2="68740"/>
                        <a14:foregroundMark x1="60033" y1="78358" x2="60614" y2="78607"/>
                        <a14:foregroundMark x1="75456" y1="75207" x2="75456" y2="75207"/>
                        <a14:foregroundMark x1="76451" y1="77280" x2="76451" y2="77280"/>
                        <a14:foregroundMark x1="65755" y1="84245" x2="65755" y2="84245"/>
                        <a14:foregroundMark x1="53980" y1="84245" x2="53980" y2="84245"/>
                        <a14:foregroundMark x1="35821" y1="86235" x2="35821" y2="862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636925" y="1330299"/>
            <a:ext cx="5830762" cy="5830762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grpSp>
        <p:nvGrpSpPr>
          <p:cNvPr id="19" name="Group 18"/>
          <p:cNvGrpSpPr/>
          <p:nvPr/>
        </p:nvGrpSpPr>
        <p:grpSpPr>
          <a:xfrm flipH="1">
            <a:off x="973326" y="1236897"/>
            <a:ext cx="4599198" cy="1878638"/>
            <a:chOff x="5818185" y="1595919"/>
            <a:chExt cx="4599198" cy="1878638"/>
          </a:xfrm>
        </p:grpSpPr>
        <p:sp>
          <p:nvSpPr>
            <p:cNvPr id="3" name="Rounded Rectangle 2"/>
            <p:cNvSpPr/>
            <p:nvPr/>
          </p:nvSpPr>
          <p:spPr>
            <a:xfrm flipH="1">
              <a:off x="8226275" y="2081692"/>
              <a:ext cx="2191108" cy="971430"/>
            </a:xfrm>
            <a:prstGeom prst="roundRect">
              <a:avLst/>
            </a:prstGeom>
            <a:solidFill>
              <a:srgbClr val="D168CA"/>
            </a:solidFill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Ways to notify a blind person of an obstacle</a:t>
              </a:r>
              <a:endParaRPr lang="en-US" sz="20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 flipH="1">
              <a:off x="5818185" y="1595919"/>
              <a:ext cx="1758829" cy="704848"/>
            </a:xfrm>
            <a:prstGeom prst="roundRect">
              <a:avLst/>
            </a:prstGeom>
            <a:solidFill>
              <a:srgbClr val="3B5A64"/>
            </a:solidFill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rtl="1"/>
              <a:r>
                <a:rPr lang="en-US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cs typeface="B Nazanin" panose="00000400000000000000" pitchFamily="2" charset="-78"/>
                </a:rPr>
                <a:t>Audio: Buzzer-speaker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 flipH="1">
              <a:off x="5818185" y="2769709"/>
              <a:ext cx="1758829" cy="704848"/>
            </a:xfrm>
            <a:prstGeom prst="roundRect">
              <a:avLst/>
            </a:prstGeom>
            <a:solidFill>
              <a:srgbClr val="3B5A64"/>
            </a:solidFill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rtl="1"/>
              <a:r>
                <a:rPr lang="en-US" b="1" spc="50" dirty="0">
                  <a:ln w="0"/>
                  <a:solidFill>
                    <a:schemeClr val="bg2"/>
                  </a:solidFill>
                  <a:effectLst>
                    <a:innerShdw blurRad="63500" dist="50800" dir="13500000">
                      <a:srgbClr val="000000">
                        <a:alpha val="50000"/>
                      </a:srgbClr>
                    </a:innerShdw>
                  </a:effectLst>
                  <a:cs typeface="B Nazanin" panose="00000400000000000000" pitchFamily="2" charset="-78"/>
                </a:rPr>
                <a:t>Vibrating: vibration motor</a:t>
              </a:r>
            </a:p>
          </p:txBody>
        </p:sp>
        <p:cxnSp>
          <p:nvCxnSpPr>
            <p:cNvPr id="10" name="Elbow Connector 9"/>
            <p:cNvCxnSpPr>
              <a:stCxn id="3" idx="3"/>
              <a:endCxn id="7" idx="1"/>
            </p:cNvCxnSpPr>
            <p:nvPr/>
          </p:nvCxnSpPr>
          <p:spPr>
            <a:xfrm rot="10800000">
              <a:off x="7577015" y="1948343"/>
              <a:ext cx="649261" cy="619064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" name="Elbow Connector 11"/>
            <p:cNvCxnSpPr>
              <a:stCxn id="3" idx="3"/>
              <a:endCxn id="8" idx="1"/>
            </p:cNvCxnSpPr>
            <p:nvPr/>
          </p:nvCxnSpPr>
          <p:spPr>
            <a:xfrm rot="10800000" flipV="1">
              <a:off x="7577015" y="2567407"/>
              <a:ext cx="649261" cy="554726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 flipH="1">
            <a:off x="935308" y="3451465"/>
            <a:ext cx="4598474" cy="2472006"/>
            <a:chOff x="6321841" y="3575468"/>
            <a:chExt cx="4598474" cy="2472006"/>
          </a:xfrm>
        </p:grpSpPr>
        <p:sp>
          <p:nvSpPr>
            <p:cNvPr id="34" name="Rounded Rectangle 33"/>
            <p:cNvSpPr/>
            <p:nvPr/>
          </p:nvSpPr>
          <p:spPr>
            <a:xfrm flipH="1">
              <a:off x="8729207" y="4325756"/>
              <a:ext cx="2191108" cy="971430"/>
            </a:xfrm>
            <a:prstGeom prst="roundRect">
              <a:avLst/>
            </a:prstGeom>
            <a:solidFill>
              <a:srgbClr val="3B5A64">
                <a:alpha val="47059"/>
              </a:srgbClr>
            </a:solidFill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Select the processor</a:t>
              </a:r>
              <a:endParaRPr lang="en-US" sz="2000" b="1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35" name="Rounded Rectangle 34"/>
            <p:cNvSpPr/>
            <p:nvPr/>
          </p:nvSpPr>
          <p:spPr>
            <a:xfrm flipH="1">
              <a:off x="6321842" y="3575468"/>
              <a:ext cx="1758829" cy="704848"/>
            </a:xfrm>
            <a:prstGeom prst="roundRect">
              <a:avLst/>
            </a:prstGeom>
            <a:solidFill>
              <a:srgbClr val="A9D18E">
                <a:alpha val="87059"/>
              </a:srgbClr>
            </a:solidFill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rtl="1"/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Arduino </a:t>
              </a:r>
              <a:r>
                <a:rPr lang="en-US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Promini</a:t>
              </a:r>
              <a:endPara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sp>
          <p:nvSpPr>
            <p:cNvPr id="36" name="Rounded Rectangle 35"/>
            <p:cNvSpPr/>
            <p:nvPr/>
          </p:nvSpPr>
          <p:spPr>
            <a:xfrm flipH="1">
              <a:off x="6321842" y="5342626"/>
              <a:ext cx="1758829" cy="704848"/>
            </a:xfrm>
            <a:prstGeom prst="roundRect">
              <a:avLst/>
            </a:prstGeom>
            <a:solidFill>
              <a:srgbClr val="A9D18E">
                <a:alpha val="87059"/>
              </a:srgbClr>
            </a:solidFill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rtl="1"/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esp32</a:t>
              </a:r>
            </a:p>
          </p:txBody>
        </p:sp>
        <p:cxnSp>
          <p:nvCxnSpPr>
            <p:cNvPr id="37" name="Elbow Connector 36"/>
            <p:cNvCxnSpPr>
              <a:stCxn id="34" idx="3"/>
              <a:endCxn id="35" idx="1"/>
            </p:cNvCxnSpPr>
            <p:nvPr/>
          </p:nvCxnSpPr>
          <p:spPr>
            <a:xfrm rot="10800000">
              <a:off x="8080671" y="3927893"/>
              <a:ext cx="648536" cy="883579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8" name="Elbow Connector 37"/>
            <p:cNvCxnSpPr>
              <a:stCxn id="34" idx="3"/>
              <a:endCxn id="36" idx="1"/>
            </p:cNvCxnSpPr>
            <p:nvPr/>
          </p:nvCxnSpPr>
          <p:spPr>
            <a:xfrm rot="10800000" flipV="1">
              <a:off x="8080671" y="4811470"/>
              <a:ext cx="648536" cy="883579"/>
            </a:xfrm>
            <a:prstGeom prst="bentConnector3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46" name="Rounded Rectangle 45"/>
            <p:cNvSpPr/>
            <p:nvPr/>
          </p:nvSpPr>
          <p:spPr>
            <a:xfrm flipH="1">
              <a:off x="6321841" y="4459047"/>
              <a:ext cx="1758829" cy="704848"/>
            </a:xfrm>
            <a:prstGeom prst="roundRect">
              <a:avLst/>
            </a:prstGeom>
            <a:solidFill>
              <a:srgbClr val="A9D18E">
                <a:alpha val="87059"/>
              </a:srgbClr>
            </a:solidFill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spcFirstLastPara="0" vert="horz" wrap="square" lIns="25400" tIns="25400" rIns="25400" bIns="25400" numCol="1" spcCol="1270" anchor="ctr" anchorCtr="0">
              <a:noAutofit/>
            </a:bodyPr>
            <a:lstStyle/>
            <a:p>
              <a:pPr lvl="0" algn="ctr" rtl="1"/>
              <a:r>
                <a:rPr 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stm32f103c8t6</a:t>
              </a:r>
            </a:p>
          </p:txBody>
        </p:sp>
        <p:cxnSp>
          <p:nvCxnSpPr>
            <p:cNvPr id="50" name="Straight Connector 49"/>
            <p:cNvCxnSpPr>
              <a:stCxn id="34" idx="3"/>
              <a:endCxn id="46" idx="1"/>
            </p:cNvCxnSpPr>
            <p:nvPr/>
          </p:nvCxnSpPr>
          <p:spPr>
            <a:xfrm flipH="1">
              <a:off x="8080670" y="4811471"/>
              <a:ext cx="648537" cy="0"/>
            </a:xfrm>
            <a:prstGeom prst="line">
              <a:avLst/>
            </a:prstGeom>
            <a:ln w="1905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flipH="1">
            <a:off x="130754" y="6280031"/>
            <a:ext cx="5349764" cy="485952"/>
            <a:chOff x="130754" y="6280031"/>
            <a:chExt cx="5349764" cy="485952"/>
          </a:xfrm>
        </p:grpSpPr>
        <p:sp>
          <p:nvSpPr>
            <p:cNvPr id="39" name="Plaque 38"/>
            <p:cNvSpPr/>
            <p:nvPr/>
          </p:nvSpPr>
          <p:spPr>
            <a:xfrm>
              <a:off x="2309760" y="6294407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angle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a-IR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Proposed Method</a:t>
              </a:r>
            </a:p>
            <a:p>
              <a:pPr algn="ctr"/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0" name="Plaque 39"/>
            <p:cNvSpPr/>
            <p:nvPr/>
          </p:nvSpPr>
          <p:spPr>
            <a:xfrm>
              <a:off x="4488766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preface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1" name="Plaque 40"/>
            <p:cNvSpPr/>
            <p:nvPr/>
          </p:nvSpPr>
          <p:spPr>
            <a:xfrm>
              <a:off x="1220257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Conclusion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2" name="Plaque 41"/>
            <p:cNvSpPr/>
            <p:nvPr/>
          </p:nvSpPr>
          <p:spPr>
            <a:xfrm>
              <a:off x="130754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References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  <p:sp>
          <p:nvSpPr>
            <p:cNvPr id="43" name="Plaque 42"/>
            <p:cNvSpPr/>
            <p:nvPr/>
          </p:nvSpPr>
          <p:spPr>
            <a:xfrm>
              <a:off x="3405030" y="6280031"/>
              <a:ext cx="991752" cy="471576"/>
            </a:xfrm>
            <a:prstGeom prst="plaque">
              <a:avLst/>
            </a:prstGeom>
            <a:scene3d>
              <a:camera prst="orthographicFront"/>
              <a:lightRig rig="threePt" dir="t"/>
            </a:scene3d>
            <a:sp3d>
              <a:bevelT prst="slope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Introduction</a:t>
              </a:r>
              <a:endParaRPr lang="en-US" sz="1050" dirty="0">
                <a:cs typeface="B Nazanin" panose="00000400000000000000" pitchFamily="2" charset="-78"/>
              </a:endParaRPr>
            </a:p>
          </p:txBody>
        </p:sp>
      </p:grpSp>
      <p:sp>
        <p:nvSpPr>
          <p:cNvPr id="44" name="Octagon 43"/>
          <p:cNvSpPr/>
          <p:nvPr/>
        </p:nvSpPr>
        <p:spPr>
          <a:xfrm>
            <a:off x="11123698" y="5923471"/>
            <a:ext cx="741872" cy="741872"/>
          </a:xfrm>
          <a:prstGeom prst="octagon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7/12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130754" y="76487"/>
            <a:ext cx="7166947" cy="475559"/>
            <a:chOff x="130754" y="76487"/>
            <a:chExt cx="7166947" cy="475559"/>
          </a:xfrm>
        </p:grpSpPr>
        <p:sp>
          <p:nvSpPr>
            <p:cNvPr id="47" name="Rectangle 46"/>
            <p:cNvSpPr/>
            <p:nvPr/>
          </p:nvSpPr>
          <p:spPr>
            <a:xfrm>
              <a:off x="595224" y="165992"/>
              <a:ext cx="663083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rtl="1"/>
              <a:r>
                <a:rPr lang="en-US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Design and implementation of a warning system for approaching objects to the white cane of the blind</a:t>
              </a:r>
              <a:r>
                <a:rPr lang="ar-SA" sz="1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B Nazanin" panose="00000400000000000000" pitchFamily="2" charset="-78"/>
                </a:rPr>
                <a:t> </a:t>
              </a:r>
              <a:endParaRPr lang="en-US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anose="00000400000000000000" pitchFamily="2" charset="-78"/>
              </a:endParaRPr>
            </a:p>
          </p:txBody>
        </p:sp>
        <p:pic>
          <p:nvPicPr>
            <p:cNvPr id="48" name="Picture 2" descr="download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100000" l="488" r="100000">
                          <a14:foregroundMark x1="44878" y1="20541" x2="44878" y2="205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30754" y="135557"/>
              <a:ext cx="374397" cy="3378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9" name="Group 48"/>
            <p:cNvGrpSpPr/>
            <p:nvPr/>
          </p:nvGrpSpPr>
          <p:grpSpPr>
            <a:xfrm flipH="1">
              <a:off x="281738" y="76487"/>
              <a:ext cx="7015963" cy="475559"/>
              <a:chOff x="4706091" y="29950"/>
              <a:chExt cx="7015963" cy="539072"/>
            </a:xfrm>
          </p:grpSpPr>
          <p:sp>
            <p:nvSpPr>
              <p:cNvPr id="51" name="Flowchart: Stored Data 50"/>
              <p:cNvSpPr/>
              <p:nvPr/>
            </p:nvSpPr>
            <p:spPr>
              <a:xfrm>
                <a:off x="9797550" y="33921"/>
                <a:ext cx="1924504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2" name="Flowchart: Stored Data 51"/>
              <p:cNvSpPr/>
              <p:nvPr/>
            </p:nvSpPr>
            <p:spPr>
              <a:xfrm>
                <a:off x="8730867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Flowchart: Stored Data 52"/>
              <p:cNvSpPr/>
              <p:nvPr/>
            </p:nvSpPr>
            <p:spPr>
              <a:xfrm>
                <a:off x="7697278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Flowchart: Stored Data 53"/>
              <p:cNvSpPr/>
              <p:nvPr/>
            </p:nvSpPr>
            <p:spPr>
              <a:xfrm>
                <a:off x="6663689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" name="Flowchart: Stored Data 54"/>
              <p:cNvSpPr/>
              <p:nvPr/>
            </p:nvSpPr>
            <p:spPr>
              <a:xfrm>
                <a:off x="5739680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Flowchart: Stored Data 55"/>
              <p:cNvSpPr/>
              <p:nvPr/>
            </p:nvSpPr>
            <p:spPr>
              <a:xfrm>
                <a:off x="4706091" y="29950"/>
                <a:ext cx="1647553" cy="535101"/>
              </a:xfrm>
              <a:prstGeom prst="flowChartOnlineStorage">
                <a:avLst/>
              </a:prstGeom>
              <a:solidFill>
                <a:srgbClr val="339966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51914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13457</TotalTime>
  <Words>1398</Words>
  <Application>Microsoft Office PowerPoint</Application>
  <PresentationFormat>Widescreen</PresentationFormat>
  <Paragraphs>226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sepehr farahani</cp:lastModifiedBy>
  <cp:revision>82</cp:revision>
  <dcterms:created xsi:type="dcterms:W3CDTF">2023-08-31T13:54:08Z</dcterms:created>
  <dcterms:modified xsi:type="dcterms:W3CDTF">2023-09-14T12:18:44Z</dcterms:modified>
</cp:coreProperties>
</file>

<file path=docProps/thumbnail.jpeg>
</file>